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31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2" r:id="rId56"/>
    <p:sldId id="310" r:id="rId5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8AE40-8183-6347-8125-C9D53FEAF153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AE4BE-8D01-B948-B591-E4D21676FB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11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1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1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 /><Relationship Id="rId1" Type="http://schemas.openxmlformats.org/officeDocument/2006/relationships/slideLayout" Target="../slideLayouts/slideLayout1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 /><Relationship Id="rId1" Type="http://schemas.openxmlformats.org/officeDocument/2006/relationships/slideLayout" Target="../slideLayouts/slideLayout1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 /><Relationship Id="rId1" Type="http://schemas.openxmlformats.org/officeDocument/2006/relationships/slideLayout" Target="../slideLayouts/slideLayout1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 /><Relationship Id="rId1" Type="http://schemas.openxmlformats.org/officeDocument/2006/relationships/slideLayout" Target="../slideLayouts/slideLayout1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4.jpg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29768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731520"/>
            <a:ext cx="12191695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7200" dirty="0"/>
          </a:p>
        </p:txBody>
      </p:sp>
      <p:sp>
        <p:nvSpPr>
          <p:cNvPr id="4" name="Shape 2"/>
          <p:cNvSpPr/>
          <p:nvPr/>
        </p:nvSpPr>
        <p:spPr>
          <a:xfrm>
            <a:off x="4114800" y="1828800"/>
            <a:ext cx="3931920" cy="3200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1920240"/>
            <a:ext cx="1219169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kern="0" spc="6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0" y="2880360"/>
            <a:ext cx="121916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kern="0" spc="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0" y="3429000"/>
            <a:ext cx="1219169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</a:t>
            </a:r>
            <a:endParaRPr lang="en-US" sz="5400" dirty="0"/>
          </a:p>
        </p:txBody>
      </p:sp>
      <p:sp>
        <p:nvSpPr>
          <p:cNvPr id="8" name="Text 6"/>
          <p:cNvSpPr/>
          <p:nvPr/>
        </p:nvSpPr>
        <p:spPr>
          <a:xfrm>
            <a:off x="457200" y="47548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 1001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457200" y="534924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Bilimsel ve Teknolojik Araştırma Projelerini Destekleme Programı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57200" y="585216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Rehberi</a:t>
            </a:r>
            <a:endParaRPr lang="en-US" sz="2000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93F9AC3-7D7B-E76F-004B-65B64499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62779"/>
            <a:ext cx="2336800" cy="216691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5362C7F-B43D-40FC-6602-B410D1120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562779"/>
            <a:ext cx="2336800" cy="2166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 Şartları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731520" y="1600200"/>
            <a:ext cx="10698480" cy="914400"/>
          </a:xfrm>
          <a:prstGeom prst="roundRect">
            <a:avLst>
              <a:gd name="adj" fmla="val 12000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1005840" y="1691640"/>
            <a:ext cx="10149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Danışmanlar en az 4 yıllık üniversite lisans eğitimine sahip olmalı, projenin özel uzmanlık gerektiren konularında yer almalı ve bu uzmanlık başvuru formunda gerekçelendirilmelidir.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731520" y="2834640"/>
            <a:ext cx="3383280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834640"/>
            <a:ext cx="33832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731520" y="2834640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Uzmanlık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960120" y="3703320"/>
            <a:ext cx="29260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özel uzmanlık gerektiren konularında yer alır. Genel danışmanlık kabul edilmez.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389120" y="2834640"/>
            <a:ext cx="3383280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389120" y="2834640"/>
            <a:ext cx="33832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4389120" y="2834640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Sayı Sınırı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617720" y="3703320"/>
            <a:ext cx="29260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 sayısı projenin uzmanlık konuları ile sınırlıdır. Gereksiz danışman eklenmez.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8046720" y="2834640"/>
            <a:ext cx="3383280" cy="3383280"/>
          </a:xfrm>
          <a:prstGeom prst="roundRect">
            <a:avLst>
              <a:gd name="adj" fmla="val 3243"/>
            </a:avLst>
          </a:prstGeom>
          <a:solidFill>
            <a:srgbClr val="FFFFFF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8046720" y="2834640"/>
            <a:ext cx="33832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1" name="Text 19"/>
          <p:cNvSpPr/>
          <p:nvPr/>
        </p:nvSpPr>
        <p:spPr>
          <a:xfrm>
            <a:off x="8046720" y="2834640"/>
            <a:ext cx="3383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Görev Kotası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8275320" y="3703320"/>
            <a:ext cx="29260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Aynı anda en fazla 6 projede danışman olarak görev alınabilir. Danışmanlık kotaya dahil değildir.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11/55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 Türleri ve Özel Koşullar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548640" y="1691640"/>
            <a:ext cx="2697480" cy="9144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1691640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3200" dirty="0"/>
          </a:p>
        </p:txBody>
      </p:sp>
      <p:sp>
        <p:nvSpPr>
          <p:cNvPr id="11" name="Shape 9"/>
          <p:cNvSpPr/>
          <p:nvPr/>
        </p:nvSpPr>
        <p:spPr>
          <a:xfrm>
            <a:off x="548640" y="2606040"/>
            <a:ext cx="2697480" cy="59436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548640" y="260604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Lisans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548640" y="3200400"/>
            <a:ext cx="2697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85800" y="324612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Herhangi bir yerde çalışmıyor olmalı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3429000" y="1691640"/>
            <a:ext cx="2697480" cy="9144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6" name="Text 14"/>
          <p:cNvSpPr/>
          <p:nvPr/>
        </p:nvSpPr>
        <p:spPr>
          <a:xfrm>
            <a:off x="3429000" y="1691640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3200" dirty="0"/>
          </a:p>
        </p:txBody>
      </p:sp>
      <p:sp>
        <p:nvSpPr>
          <p:cNvPr id="17" name="Shape 15"/>
          <p:cNvSpPr/>
          <p:nvPr/>
        </p:nvSpPr>
        <p:spPr>
          <a:xfrm>
            <a:off x="3429000" y="2606040"/>
            <a:ext cx="2697480" cy="59436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3429000" y="260604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Yüksek Lisans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3429000" y="3200400"/>
            <a:ext cx="2697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566160" y="324612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Tezli veya tezsiz yüksek lisans öğrencisi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309360" y="1691640"/>
            <a:ext cx="2697480" cy="9144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2" name="Text 20"/>
          <p:cNvSpPr/>
          <p:nvPr/>
        </p:nvSpPr>
        <p:spPr>
          <a:xfrm>
            <a:off x="6309360" y="1691640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3200" dirty="0"/>
          </a:p>
        </p:txBody>
      </p:sp>
      <p:sp>
        <p:nvSpPr>
          <p:cNvPr id="23" name="Shape 21"/>
          <p:cNvSpPr/>
          <p:nvPr/>
        </p:nvSpPr>
        <p:spPr>
          <a:xfrm>
            <a:off x="6309360" y="2606040"/>
            <a:ext cx="2697480" cy="59436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24" name="Text 22"/>
          <p:cNvSpPr/>
          <p:nvPr/>
        </p:nvSpPr>
        <p:spPr>
          <a:xfrm>
            <a:off x="6309360" y="260604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Doktora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309360" y="3200400"/>
            <a:ext cx="2697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446520" y="324612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Yükseköğretimde kayıtlı doktora öğrencisi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9189720" y="1691640"/>
            <a:ext cx="2697480" cy="9144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8" name="Text 26"/>
          <p:cNvSpPr/>
          <p:nvPr/>
        </p:nvSpPr>
        <p:spPr>
          <a:xfrm>
            <a:off x="9189720" y="1691640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</a:t>
            </a:r>
            <a:endParaRPr lang="en-US" sz="3200" dirty="0"/>
          </a:p>
        </p:txBody>
      </p:sp>
      <p:sp>
        <p:nvSpPr>
          <p:cNvPr id="29" name="Shape 27"/>
          <p:cNvSpPr/>
          <p:nvPr/>
        </p:nvSpPr>
        <p:spPr>
          <a:xfrm>
            <a:off x="9189720" y="2606040"/>
            <a:ext cx="2697480" cy="59436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30" name="Text 28"/>
          <p:cNvSpPr/>
          <p:nvPr/>
        </p:nvSpPr>
        <p:spPr>
          <a:xfrm>
            <a:off x="9189720" y="260604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Doktora Sonrası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9189720" y="3200400"/>
            <a:ext cx="269748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9326880" y="324612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Mezuniyetten itibaren en fazla 7 yıl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731520" y="4846320"/>
            <a:ext cx="10698480" cy="1554480"/>
          </a:xfrm>
          <a:prstGeom prst="roundRect">
            <a:avLst>
              <a:gd name="adj" fmla="val 7059"/>
            </a:avLst>
          </a:prstGeom>
          <a:solidFill>
            <a:srgbClr val="FFF2CC"/>
          </a:solidFill>
          <a:ln/>
        </p:spPr>
      </p:sp>
      <p:sp>
        <p:nvSpPr>
          <p:cNvPr id="34" name="Text 32"/>
          <p:cNvSpPr/>
          <p:nvPr/>
        </p:nvSpPr>
        <p:spPr>
          <a:xfrm>
            <a:off x="914400" y="4937760"/>
            <a:ext cx="10332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sırasında dikkat edilecekler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1005840" y="5349240"/>
            <a:ext cx="102412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sırasında bursiyerlerin isimleri istenmez — sadece nitelik, süre ve aylık burs miktarı girilir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Kadın araştırmacılarda doktora sonrası 7 yıllık süreye her doğum için +1 yıl eklenir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12/55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 ve Danışman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548640" y="1600200"/>
            <a:ext cx="557784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0" name="Shape 8"/>
          <p:cNvSpPr/>
          <p:nvPr/>
        </p:nvSpPr>
        <p:spPr>
          <a:xfrm>
            <a:off x="548640" y="1600200"/>
            <a:ext cx="5577840" cy="5486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1600200"/>
            <a:ext cx="5577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77240" y="2286000"/>
            <a:ext cx="516636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 zorunlu (pasaport no veya kullanıcı adı ile)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 Bilgi Formu sistem tarafından otomatik oluşturulur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Katılım Mektubu yurt dışı araştırmacıya e-posta ile link gönderilir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Belirtilen sürede onaylanmadıysa başvuru geçersiz sayılır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süresi, aylık brüt ücret ve seyahat giderleri başvuruda girilir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309360" y="1600200"/>
            <a:ext cx="557784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4" name="Shape 12"/>
          <p:cNvSpPr/>
          <p:nvPr/>
        </p:nvSpPr>
        <p:spPr>
          <a:xfrm>
            <a:off x="6309360" y="1600200"/>
            <a:ext cx="5577840" cy="5486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3"/>
          <p:cNvSpPr/>
          <p:nvPr/>
        </p:nvSpPr>
        <p:spPr>
          <a:xfrm>
            <a:off x="6309360" y="1600200"/>
            <a:ext cx="5577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Danışman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537960" y="2286000"/>
            <a:ext cx="516636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 zorunlu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araştırmacıdan farklı olarak ek belge talep edilmez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Özgeçmiş ARBİS bilgileri doğrultusunda otomatik oluşturulur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Dosyalar adımında detaylı özgeçmiş yüklenebilir (opsiyonel)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Katkı oranı bilgisi danışmanlardan talep edilmez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13/55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 Görev Alma Kotası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548640" y="1554480"/>
            <a:ext cx="11064240" cy="822960"/>
          </a:xfrm>
          <a:prstGeom prst="roundRect">
            <a:avLst>
              <a:gd name="adj" fmla="val 13333"/>
            </a:avLst>
          </a:prstGeom>
          <a:solidFill>
            <a:srgbClr val="1B3C6B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155448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Toplam Kota Puanı Üst Limiti: </a:t>
            </a:r>
            <a:r>
              <a:rPr lang="en-US" sz="2600" b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548640" y="2514600"/>
            <a:ext cx="5577840" cy="731520"/>
          </a:xfrm>
          <a:prstGeom prst="roundRect">
            <a:avLst>
              <a:gd name="adj" fmla="val 15000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548640" y="2514600"/>
            <a:ext cx="5577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Yürütücülük:  </a:t>
            </a: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 puan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6263640" y="2514600"/>
            <a:ext cx="5577840" cy="731520"/>
          </a:xfrm>
          <a:prstGeom prst="roundRect">
            <a:avLst>
              <a:gd name="adj" fmla="val 15000"/>
            </a:avLst>
          </a:prstGeom>
          <a:solidFill>
            <a:srgbClr val="D2DBE7"/>
          </a:solidFill>
          <a:ln/>
        </p:spPr>
      </p:sp>
      <p:sp>
        <p:nvSpPr>
          <p:cNvPr id="14" name="Text 12"/>
          <p:cNvSpPr/>
          <p:nvPr/>
        </p:nvSpPr>
        <p:spPr>
          <a:xfrm>
            <a:off x="6263640" y="2514600"/>
            <a:ext cx="5577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Araştırmacılık:  </a:t>
            </a: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 puan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548640" y="342900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1001 kapsamında aynı anda alınabilecek görev kombinasyonları: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48640" y="3886200"/>
            <a:ext cx="3566160" cy="128016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1B3C6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48640" y="3886200"/>
            <a:ext cx="3566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 projede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4023360" y="438912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VEYA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297680" y="3886200"/>
            <a:ext cx="3566160" cy="128016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1B3C6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297680" y="3886200"/>
            <a:ext cx="3566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 projede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7772400" y="438912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VEYA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8046720" y="3886200"/>
            <a:ext cx="3566160" cy="128016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1B3C6B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8046720" y="3886200"/>
            <a:ext cx="3566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 projede yürütücü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+ 2 projede araştırmacı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548640" y="5349240"/>
            <a:ext cx="11064240" cy="1188720"/>
          </a:xfrm>
          <a:prstGeom prst="roundRect">
            <a:avLst>
              <a:gd name="adj" fmla="val 9231"/>
            </a:avLst>
          </a:prstGeom>
          <a:solidFill>
            <a:srgbClr val="FFF2CC"/>
          </a:solidFill>
          <a:ln/>
        </p:spPr>
      </p:sp>
      <p:sp>
        <p:nvSpPr>
          <p:cNvPr id="25" name="Text 23"/>
          <p:cNvSpPr/>
          <p:nvPr/>
        </p:nvSpPr>
        <p:spPr>
          <a:xfrm>
            <a:off x="822960" y="5440680"/>
            <a:ext cx="105156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Kotaya DAHİL OLMAYAN görevler:  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Danışmanlık, bursiyerlik, yardımcı personellik, uluslararası projeler, 1002-A/B/C Hızlı Destek Modülü. HORIZON 2020'de eşik değeri geçenler +1 yürütücülük hakkı alır.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taslak bile kotadan sayılır  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— kullanmayacağınız başvuru taslaklarını mutlaka silin.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14/55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ARDEB-BİDEB Eş Zamanlı Başvuru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BİDEB burs programları kapsamında farklı koşullar geçerlidir:</a:t>
            </a:r>
            <a:endParaRPr lang="en-US" sz="1400" dirty="0"/>
          </a:p>
        </p:txBody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2011680"/>
          <a:ext cx="11247120" cy="9144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BİDEB Program Grubu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1001 ile Eş Zamanlı Başvuru Durumu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2210, 2211, 2215, 2216, 2218, 2228, 2232, 2235, 2236, 2244, 2247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1001'e yürütücü/araştırmacı/danışman olarak başvuru mümkün. Desteklenme halinde PTİ hesaplanır, ancak burs süresince PTİ ödenmez.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2213, 2214, 2219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Araştırmacı/danışman olarak başvuru, yürütücünün dilekçe ile beyan etmesi ve Grubun onayı şartıyla mümkündür. Yürütücü olarak ise yalnızca yurt dışından yürütülebilme koşulu veya BİDEB desteğinin ertelenmesi halinde başlatılabilir.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Devam eden BİDEB desteği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BİDEB desteğinin bitmesine 12 ay veya daha az süre kalmışsa 1001'e yürütücü olarak başvuru yapılabilir.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Devam eden ARDEB 1001 desteği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Projenin bitiş tarihine 12 ay (yazım süresi dahil) veya daha az kalmışsa 2213/2214/2219'a başvurulabilir; BİDEB desteği sonuç raporunun kabulü ile başlar.</a:t>
                      </a:r>
                      <a:endParaRPr lang="en-US" sz="12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8"/>
          <p:cNvSpPr/>
          <p:nvPr/>
        </p:nvSpPr>
        <p:spPr>
          <a:xfrm>
            <a:off x="457200" y="635508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Kanunu gereğince bir kişi aynı anda hem burs (BİDEB, TEYDEB) hem de bir ARDEB projesinden PTİ/ücret alamaz.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0"/>
            <a:ext cx="11247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8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3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57200" y="2926080"/>
            <a:ext cx="11247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Başvurudan Önce Hazırlık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5637276" y="4114800"/>
            <a:ext cx="914400" cy="457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429768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ARBİS, e-imza, başvuru formları ve kritik uyarılar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15/55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16/55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 — Zorunluluklar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66751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(Araştırmacı Bilgi Sistemi), TÜBİTAK ile bilimsel ilişkisi bulunan tüm araştırmacıların kişisel, deneyim, öğrenim ve yayın bilgilerinin tutulduğu veri tabanıdır.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2697480"/>
            <a:ext cx="6675120" cy="3794760"/>
          </a:xfrm>
          <a:prstGeom prst="roundRect">
            <a:avLst>
              <a:gd name="adj" fmla="val 2892"/>
            </a:avLst>
          </a:prstGeom>
          <a:solidFill>
            <a:srgbClr val="D2DBE7"/>
          </a:solidFill>
          <a:ln/>
        </p:spPr>
      </p:sp>
      <p:sp>
        <p:nvSpPr>
          <p:cNvPr id="11" name="Text 9"/>
          <p:cNvSpPr/>
          <p:nvPr/>
        </p:nvSpPr>
        <p:spPr>
          <a:xfrm>
            <a:off x="640080" y="2788920"/>
            <a:ext cx="6309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Başvurudan önce kontrol edilmesi gerekenler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777240" y="3200400"/>
            <a:ext cx="630936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ekip üyelerinin (yurt dışı dahil) ARBİS kaydı mevcut ve güncel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Öğrenim Bilgileri: YÖKSİS aktarımı + manuel girilmiş lisans/lisansüstü bilgileri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Deneyim/İş Yeri bilgileri güncel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Uzmanlık Alanları menüsünden en az 1 faaliyet alanı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faaliyet alanı için en az 3 anahtar kelime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Yayınlar/Eserler bölümü güncel (YÖKSİS otomatik aktarım opsiyonu mevcut)</a:t>
            </a:r>
            <a:endParaRPr lang="en-US" sz="1200" dirty="0"/>
          </a:p>
        </p:txBody>
      </p:sp>
      <p:pic>
        <p:nvPicPr>
          <p:cNvPr id="13" name="Image 0" descr="/home/claude/pbs_screenshots/img-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691640"/>
            <a:ext cx="4480560" cy="310896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7406640" y="4846320"/>
            <a:ext cx="4480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Giriş Sayfası — arbis.tubitak.gov.tr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7406640" y="5349240"/>
            <a:ext cx="4480560" cy="1143000"/>
          </a:xfrm>
          <a:prstGeom prst="roundRect">
            <a:avLst>
              <a:gd name="adj" fmla="val 9600"/>
            </a:avLst>
          </a:prstGeom>
          <a:solidFill>
            <a:srgbClr val="FFF2CC"/>
          </a:solidFill>
          <a:ln/>
        </p:spPr>
      </p:sp>
      <p:sp>
        <p:nvSpPr>
          <p:cNvPr id="16" name="Text 13"/>
          <p:cNvSpPr/>
          <p:nvPr/>
        </p:nvSpPr>
        <p:spPr>
          <a:xfrm>
            <a:off x="7543800" y="5440680"/>
            <a:ext cx="42062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Pasaport numarası ile giriş yapan kullanıcılar, e-imza sürecinde sorun yaşamamak için ardeb.e-imza@tubitak.gov.tr adresine yazarak kimlik numarasına geçiş talep etmelidir.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17/55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Elektronik İmza ve Nitelikli Sertifika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5577840" cy="4937760"/>
          </a:xfrm>
          <a:prstGeom prst="roundRect">
            <a:avLst>
              <a:gd name="adj" fmla="val 2222"/>
            </a:avLst>
          </a:prstGeom>
          <a:solidFill>
            <a:srgbClr val="D2DBE7"/>
          </a:solidFill>
          <a:ln/>
        </p:spPr>
      </p:sp>
      <p:sp>
        <p:nvSpPr>
          <p:cNvPr id="10" name="Shape 8"/>
          <p:cNvSpPr/>
          <p:nvPr/>
        </p:nvSpPr>
        <p:spPr>
          <a:xfrm>
            <a:off x="457200" y="1554480"/>
            <a:ext cx="5577840" cy="5943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1554480"/>
            <a:ext cx="5577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Kimlerin E-İmzası Gerekli?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85800" y="2331720"/>
            <a:ext cx="512064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Yürütücüsü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Araştırmacılar (yurt dışı araştırmacı HARİÇ)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Danışmanlar (yurt dışı danışman HARİÇ)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 dışındaki hak sahipleri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 ve katılımcı kuruluş yetkilileri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Gerektiği hallerde: Feragat edenler, teknopark izin imzacıları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217920" y="1554480"/>
            <a:ext cx="5669280" cy="4937760"/>
          </a:xfrm>
          <a:prstGeom prst="roundRect">
            <a:avLst>
              <a:gd name="adj" fmla="val 2222"/>
            </a:avLst>
          </a:prstGeom>
          <a:solidFill>
            <a:srgbClr val="D2DBE7"/>
          </a:solidFill>
          <a:ln/>
        </p:spPr>
      </p:sp>
      <p:sp>
        <p:nvSpPr>
          <p:cNvPr id="14" name="Shape 12"/>
          <p:cNvSpPr/>
          <p:nvPr/>
        </p:nvSpPr>
        <p:spPr>
          <a:xfrm>
            <a:off x="6217920" y="1554480"/>
            <a:ext cx="5669280" cy="5943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3"/>
          <p:cNvSpPr/>
          <p:nvPr/>
        </p:nvSpPr>
        <p:spPr>
          <a:xfrm>
            <a:off x="6217920" y="1554480"/>
            <a:ext cx="5669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Yetkilisi Kim?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446520" y="2331720"/>
            <a:ext cx="521208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Üniversiteler: Rektör veya yetki verdiği Rektör Yardımcısı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Afiliyasyonlu hastaneler: Hastane Yöneticisi veya Başhekim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Bağımsız araştırma merkezleri: Merkez Başkanı / Enstitü Müdürü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Özel kuruluşlar: Noter tasdikli imza sirkülerinde en geniş yetkili kişi(ler)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Bakanlıklar: Yetkili Bakan Yardımcısı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MEB bağlı devlet okulları: İl Milli Eğitim Müdürü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18/55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 ve Ekleri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5623560" cy="3291840"/>
          </a:xfrm>
          <a:prstGeom prst="roundRect">
            <a:avLst>
              <a:gd name="adj" fmla="val 3333"/>
            </a:avLst>
          </a:prstGeom>
          <a:solidFill>
            <a:srgbClr val="D2DBE7"/>
          </a:solidFill>
          <a:ln/>
        </p:spPr>
      </p:sp>
      <p:sp>
        <p:nvSpPr>
          <p:cNvPr id="10" name="Shape 8"/>
          <p:cNvSpPr/>
          <p:nvPr/>
        </p:nvSpPr>
        <p:spPr>
          <a:xfrm>
            <a:off x="457200" y="1554480"/>
            <a:ext cx="5623560" cy="5029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1554480"/>
            <a:ext cx="5623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Sisteme Manuel Yüklenecek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85800" y="2194560"/>
            <a:ext cx="5166360" cy="2606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</a:t>
            </a:r>
            <a:endParaRPr lang="en-US" sz="1300" dirty="0"/>
          </a:p>
          <a:p>
            <a:pPr marL="317500" indent="-3175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≤25 sayfa (EK-1 ve EK-2 hariç) • Türkçe (İngilizce özet ve uluslararası yayın referansları hariç)</a:t>
            </a:r>
            <a:endParaRPr lang="en-US" sz="13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EK-1 Kaynaklar</a:t>
            </a:r>
            <a:endParaRPr lang="en-US" sz="1300" dirty="0"/>
          </a:p>
          <a:p>
            <a:pPr marL="317500" indent="-3175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Güncel ve metin ile ilişkilendirilmiş kaynakça</a:t>
            </a:r>
            <a:endParaRPr lang="en-US" sz="13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EK-2 Bütçe ve Gerekçesi</a:t>
            </a:r>
            <a:endParaRPr lang="en-US" sz="1300" dirty="0"/>
          </a:p>
          <a:p>
            <a:pPr marL="317500" indent="-3175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Genel Bütçe Tablosu + ayrıntılı alt tablolar uyumlu</a:t>
            </a:r>
            <a:endParaRPr lang="en-US" sz="13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Veri Yönetim Planı</a:t>
            </a:r>
            <a:endParaRPr lang="en-US" sz="1300" dirty="0"/>
          </a:p>
          <a:p>
            <a:pPr marL="317500" indent="-317500">
              <a:buSzPct val="100000"/>
              <a:buChar char="•"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Açık Bilim Politikası gereği zorunlu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263640" y="1554480"/>
            <a:ext cx="5623560" cy="3291840"/>
          </a:xfrm>
          <a:prstGeom prst="roundRect">
            <a:avLst>
              <a:gd name="adj" fmla="val 3333"/>
            </a:avLst>
          </a:prstGeom>
          <a:solidFill>
            <a:srgbClr val="D2DBE7"/>
          </a:solidFill>
          <a:ln/>
        </p:spPr>
      </p:sp>
      <p:sp>
        <p:nvSpPr>
          <p:cNvPr id="14" name="Shape 12"/>
          <p:cNvSpPr/>
          <p:nvPr/>
        </p:nvSpPr>
        <p:spPr>
          <a:xfrm>
            <a:off x="6263640" y="1554480"/>
            <a:ext cx="5623560" cy="5029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3"/>
          <p:cNvSpPr/>
          <p:nvPr/>
        </p:nvSpPr>
        <p:spPr>
          <a:xfrm>
            <a:off x="6263640" y="1554480"/>
            <a:ext cx="5623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Sistem Tarafından Otomatik Oluşturulan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492240" y="2194560"/>
            <a:ext cx="5166360" cy="2606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Özgeçmişler (tüm proje personeli için ARBİS'ten)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EK-3 Proje Ekibinin Diğer Projeleri ve Güncel Yayınları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Fikri Mülkiyet Hak Sahipliği Protokolü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 Değişiklik Bildirim Formu (gerektiğinde)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Feragat Formu (ekipten ayrılan kişiler için)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 Bilgi Formu ve Katılım Mektubu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Proje Performans Göstergesi (yalnızca önceki TÜBİTAK yürütücülüğü varsa)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57200" y="5029200"/>
            <a:ext cx="11430000" cy="1371600"/>
          </a:xfrm>
          <a:prstGeom prst="roundRect">
            <a:avLst>
              <a:gd name="adj" fmla="val 8000"/>
            </a:avLst>
          </a:prstGeom>
          <a:solidFill>
            <a:srgbClr val="FFF2CC"/>
          </a:solidFill>
          <a:ln/>
        </p:spPr>
      </p:sp>
      <p:sp>
        <p:nvSpPr>
          <p:cNvPr id="18" name="Text 16"/>
          <p:cNvSpPr/>
          <p:nvPr/>
        </p:nvSpPr>
        <p:spPr>
          <a:xfrm>
            <a:off x="685800" y="512064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İsteğe Bağlı: Proje Öneri Videosu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85800" y="54406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önerisinin sözlü ve görsel olarak anlatıldığı, ≤5 dakika ve ≤100 MB'lık bir video eklenebilir. İpucu: Özgeçmiş anlatımı yapmayın; problem tanımı, yöntem farklılaştırması ve beklenen etkiyi vurgulayın — panel anlamaya değil ikna olmaya ihtiyaç duyar.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19/55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Özel Ret Durumu ve Benzerlik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137160" cy="49377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777240" y="15544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DİKKAT — Başvuru Öncesi Kritik Kontroller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868680" y="214884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Özel Ret Kuralı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868680" y="2468880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🚫 3'ÜNCÜ BAŞVURU HAKKI YOK: Aynı proje önerisi ile TÜBİTAK'a iki kez başvurulmuş ve her ikisinde de 'özgün değer' kriterinden yetersiz puan alınmışsa, aynı öneriyle üçüncü kez başvuru kesinlikle yapılamaz. İçeriği baştan kurgulamak zorundasınız.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868680" y="324612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Değişiklik Bildirim Formu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868680" y="3566160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Daha önce reddedilen projenin aynı/benzer içerikle tekrar sunulması halinde 'Proje Önerisi Değişiklik Bildirim Formu' doldurulması ZORUNLUDUR. Son ret raporundaki eleştirileri yansıtmalıdır. İade edilen projeler için form doldurulmaz.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868680" y="434340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Ekip Üyelerinin Diğer Projeleri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68680" y="4663440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ekibinde yer alan kişilerin TÜBİTAK'a veya farklı bir kurum/kuruluşa sunulmuş aynı/benzer içerikli YÜRÜRLÜKTE/SONUÇLANMIŞ/ÖNERİ durumunda projeleri olmamalıdır.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68680" y="544068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Metinsel Benzerlik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68680" y="5760720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önerisinin metni, daha önce Kurum'a sunulmuş (sonuçlanan ve yürürlükteki projeler dahil) projelerdeki ifadelerle büyük ölçüde BENZERLİK İÇERMEMELİDİR.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1001 Programı — Amaç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1371600" y="2286000"/>
            <a:ext cx="9418320" cy="2926080"/>
          </a:xfrm>
          <a:prstGeom prst="roundRect">
            <a:avLst>
              <a:gd name="adj" fmla="val 3750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1828800" y="2560320"/>
            <a:ext cx="850392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2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1001 Programı'nın amacı; yeni bilgiler üretilmesi, bilimsel yorumların yapılması veya teknolojik problemlerin çözümlenmesi için bilimsel esaslara uygun olan projelerin desteklenmesidir.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371600" y="5577840"/>
            <a:ext cx="9418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Sosyal Bilimler de dahil olmak üzere, her bilimsel alanda proje önerisi kabul edilir.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103120"/>
            <a:ext cx="11247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8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4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57200" y="2743200"/>
            <a:ext cx="11247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PBS Üzerinden Adım Adım Başvuru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5637276" y="3931920"/>
            <a:ext cx="914400" cy="457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411480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 adımda başvuru formunu doldurma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457200" y="475488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ardeb-pbs.tubitak.gov.tr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20/55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21/55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Sürecinin Genel Akışı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49428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0" name="Shape 8"/>
          <p:cNvSpPr/>
          <p:nvPr/>
        </p:nvSpPr>
        <p:spPr>
          <a:xfrm>
            <a:off x="1089508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1089508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449428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Güncelleme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49428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16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2232508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2342236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6" name="Shape 14"/>
          <p:cNvSpPr/>
          <p:nvPr/>
        </p:nvSpPr>
        <p:spPr>
          <a:xfrm>
            <a:off x="2982316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2982316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2342236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PBS'ye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Giriş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2342236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22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4125316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21" name="Shape 19"/>
          <p:cNvSpPr/>
          <p:nvPr/>
        </p:nvSpPr>
        <p:spPr>
          <a:xfrm>
            <a:off x="4235044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2" name="Shape 20"/>
          <p:cNvSpPr/>
          <p:nvPr/>
        </p:nvSpPr>
        <p:spPr>
          <a:xfrm>
            <a:off x="4875124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3" name="Text 21"/>
          <p:cNvSpPr/>
          <p:nvPr/>
        </p:nvSpPr>
        <p:spPr>
          <a:xfrm>
            <a:off x="4875124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4235044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Kota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Kontrolü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4235044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23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6018124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27" name="Shape 25"/>
          <p:cNvSpPr/>
          <p:nvPr/>
        </p:nvSpPr>
        <p:spPr>
          <a:xfrm>
            <a:off x="6127852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8" name="Shape 26"/>
          <p:cNvSpPr/>
          <p:nvPr/>
        </p:nvSpPr>
        <p:spPr>
          <a:xfrm>
            <a:off x="6767932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9" name="Text 27"/>
          <p:cNvSpPr/>
          <p:nvPr/>
        </p:nvSpPr>
        <p:spPr>
          <a:xfrm>
            <a:off x="6767932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2000" dirty="0"/>
          </a:p>
        </p:txBody>
      </p:sp>
      <p:sp>
        <p:nvSpPr>
          <p:cNvPr id="30" name="Text 28"/>
          <p:cNvSpPr/>
          <p:nvPr/>
        </p:nvSpPr>
        <p:spPr>
          <a:xfrm>
            <a:off x="6127852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Başvuru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Başlatma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6127852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24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7910932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33" name="Shape 31"/>
          <p:cNvSpPr/>
          <p:nvPr/>
        </p:nvSpPr>
        <p:spPr>
          <a:xfrm>
            <a:off x="8020660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34" name="Shape 32"/>
          <p:cNvSpPr/>
          <p:nvPr/>
        </p:nvSpPr>
        <p:spPr>
          <a:xfrm>
            <a:off x="8660740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35" name="Text 33"/>
          <p:cNvSpPr/>
          <p:nvPr/>
        </p:nvSpPr>
        <p:spPr>
          <a:xfrm>
            <a:off x="8660740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2000" dirty="0"/>
          </a:p>
        </p:txBody>
      </p:sp>
      <p:sp>
        <p:nvSpPr>
          <p:cNvPr id="36" name="Text 34"/>
          <p:cNvSpPr/>
          <p:nvPr/>
        </p:nvSpPr>
        <p:spPr>
          <a:xfrm>
            <a:off x="8020660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 Adımın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Doldurulması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8020660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25-46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9803740" y="3108960"/>
            <a:ext cx="228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›</a:t>
            </a:r>
            <a:endParaRPr lang="en-US" sz="3600" dirty="0"/>
          </a:p>
        </p:txBody>
      </p:sp>
      <p:sp>
        <p:nvSpPr>
          <p:cNvPr id="39" name="Shape 37"/>
          <p:cNvSpPr/>
          <p:nvPr/>
        </p:nvSpPr>
        <p:spPr>
          <a:xfrm>
            <a:off x="9913468" y="2286000"/>
            <a:ext cx="1828800" cy="219456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40" name="Shape 38"/>
          <p:cNvSpPr/>
          <p:nvPr/>
        </p:nvSpPr>
        <p:spPr>
          <a:xfrm>
            <a:off x="10553548" y="24231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41" name="Text 39"/>
          <p:cNvSpPr/>
          <p:nvPr/>
        </p:nvSpPr>
        <p:spPr>
          <a:xfrm>
            <a:off x="10553548" y="2423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</a:t>
            </a:r>
            <a:endParaRPr lang="en-US" sz="2000" dirty="0"/>
          </a:p>
        </p:txBody>
      </p:sp>
      <p:sp>
        <p:nvSpPr>
          <p:cNvPr id="42" name="Text 40"/>
          <p:cNvSpPr/>
          <p:nvPr/>
        </p:nvSpPr>
        <p:spPr>
          <a:xfrm>
            <a:off x="9913468" y="310896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Onay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 E-imza</a:t>
            </a:r>
            <a:endParaRPr lang="en-US" sz="1300" dirty="0"/>
          </a:p>
        </p:txBody>
      </p:sp>
      <p:sp>
        <p:nvSpPr>
          <p:cNvPr id="43" name="Text 41"/>
          <p:cNvSpPr/>
          <p:nvPr/>
        </p:nvSpPr>
        <p:spPr>
          <a:xfrm>
            <a:off x="9913468" y="3977640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 Slayt 46-47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457200" y="5029200"/>
            <a:ext cx="11247120" cy="1280160"/>
          </a:xfrm>
          <a:prstGeom prst="roundRect">
            <a:avLst>
              <a:gd name="adj" fmla="val 8571"/>
            </a:avLst>
          </a:prstGeom>
          <a:solidFill>
            <a:srgbClr val="FFF2CC"/>
          </a:solidFill>
          <a:ln/>
        </p:spPr>
      </p:sp>
      <p:sp>
        <p:nvSpPr>
          <p:cNvPr id="45" name="Text 43"/>
          <p:cNvSpPr/>
          <p:nvPr/>
        </p:nvSpPr>
        <p:spPr>
          <a:xfrm>
            <a:off x="685800" y="5120640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Kritik Hatırlatma</a:t>
            </a:r>
            <a:endParaRPr lang="en-US" sz="1300" dirty="0"/>
          </a:p>
        </p:txBody>
      </p:sp>
      <p:sp>
        <p:nvSpPr>
          <p:cNvPr id="46" name="Text 44"/>
          <p:cNvSpPr/>
          <p:nvPr/>
        </p:nvSpPr>
        <p:spPr>
          <a:xfrm>
            <a:off x="685800" y="544068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bitiş tarihi ≠ E-imza sürecinin tamamlanma son tarihi. E-imza süreci de son tarihten ÖNCE tamamlanmalıdır, aksi halde başvuru değerlendirmeye alınmaz.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22/55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ARDEB-PBS'ye Giriş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Adres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1920240"/>
            <a:ext cx="5029200" cy="548640"/>
          </a:xfrm>
          <a:prstGeom prst="roundRect">
            <a:avLst>
              <a:gd name="adj" fmla="val 20000"/>
            </a:avLst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192024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ardeb-pbs.tubitak.gov.tr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57200" y="274320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Giriş Seçenekleri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85800" y="3154680"/>
            <a:ext cx="47548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T.C. Kimlik No + ARBİS şifresi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e-Devlet ile Giriş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Elektronik İmza ile Giriş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572000"/>
            <a:ext cx="5029200" cy="1828800"/>
          </a:xfrm>
          <a:prstGeom prst="roundRect">
            <a:avLst>
              <a:gd name="adj" fmla="val 60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466344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⚠  ÖNEMLİ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40080" y="5029200"/>
            <a:ext cx="47548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Başvuruya başlamadan ÖNCE ARBİS bilgilerinin tamamen güncel olduğundan emin olun. PBS, ekip üyelerinin kişisel/öğrenim/deneyim bilgilerini ARBİS'ten çeker.</a:t>
            </a:r>
            <a:endParaRPr lang="en-US" sz="1100" dirty="0"/>
          </a:p>
        </p:txBody>
      </p:sp>
      <p:pic>
        <p:nvPicPr>
          <p:cNvPr id="17" name="Image 0" descr="/home/claude/pbs_screenshots/img-0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1737360"/>
            <a:ext cx="6126480" cy="310896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5760720" y="4892040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ARDEB-PBS Giriş Sayfası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5760720" y="5303520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Programına Giriş butonu ile açılır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23/55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Kota Kontrolü — ARDEB Proje Görevlerim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öncesi kotanızı mutlaka kontrol edin: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5486400" cy="1097280"/>
          </a:xfrm>
          <a:prstGeom prst="roundRect">
            <a:avLst>
              <a:gd name="adj" fmla="val 10000"/>
            </a:avLst>
          </a:prstGeom>
          <a:solidFill>
            <a:srgbClr val="D2DBE7"/>
          </a:solidFill>
          <a:ln/>
        </p:spPr>
      </p:sp>
      <p:sp>
        <p:nvSpPr>
          <p:cNvPr id="11" name="Text 9"/>
          <p:cNvSpPr/>
          <p:nvPr/>
        </p:nvSpPr>
        <p:spPr>
          <a:xfrm>
            <a:off x="640080" y="210312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Kotaya Dâhil Projelerim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40080" y="2423160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Kotaya sayılan yürütücü ve araştırmacı görevleri (1001, 1003 vb.)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3246120"/>
            <a:ext cx="5486400" cy="1097280"/>
          </a:xfrm>
          <a:prstGeom prst="roundRect">
            <a:avLst>
              <a:gd name="adj" fmla="val 10000"/>
            </a:avLst>
          </a:prstGeom>
          <a:solidFill>
            <a:srgbClr val="D2DBE7"/>
          </a:solidFill>
          <a:ln/>
        </p:spPr>
      </p:sp>
      <p:sp>
        <p:nvSpPr>
          <p:cNvPr id="14" name="Text 12"/>
          <p:cNvSpPr/>
          <p:nvPr/>
        </p:nvSpPr>
        <p:spPr>
          <a:xfrm>
            <a:off x="640080" y="333756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 Proje Görevlerim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40080" y="3657600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statülerdeki projeler: Taslak, Onaylı, Öneri, Desteklenen, Yürürlükte, Sonuçlandı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57200" y="4480560"/>
            <a:ext cx="5486400" cy="1097280"/>
          </a:xfrm>
          <a:prstGeom prst="roundRect">
            <a:avLst>
              <a:gd name="adj" fmla="val 10000"/>
            </a:avLst>
          </a:prstGeom>
          <a:solidFill>
            <a:srgbClr val="D2DBE7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457200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Desteklenen ARDEB Proje Görevlerim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40080" y="4892040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Sadece Yürürlükte ve Sonuçlandı statüsündeki projeler</a:t>
            </a:r>
            <a:endParaRPr lang="en-US" sz="1100" dirty="0"/>
          </a:p>
        </p:txBody>
      </p:sp>
      <p:pic>
        <p:nvPicPr>
          <p:cNvPr id="19" name="Image 0" descr="/home/claude/pbs_screenshots/img-0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737360"/>
            <a:ext cx="5669280" cy="301752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6217920" y="4800600"/>
            <a:ext cx="5669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 Proje Görevlerim menüsü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6217920" y="5212080"/>
            <a:ext cx="5669280" cy="1280160"/>
          </a:xfrm>
          <a:prstGeom prst="roundRect">
            <a:avLst>
              <a:gd name="adj" fmla="val 8571"/>
            </a:avLst>
          </a:prstGeom>
          <a:solidFill>
            <a:srgbClr val="FFF2CC"/>
          </a:solidFill>
          <a:ln/>
        </p:spPr>
      </p:sp>
      <p:sp>
        <p:nvSpPr>
          <p:cNvPr id="22" name="Text 19"/>
          <p:cNvSpPr/>
          <p:nvPr/>
        </p:nvSpPr>
        <p:spPr>
          <a:xfrm>
            <a:off x="6400800" y="5303520"/>
            <a:ext cx="5394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Uluslararası projeler ve 1002-Hızlı Destek projeleri toplam proje kotasına DAHİL DEĞİLDİR. Danışmanlık, bursiyerlik ve yardımcı personellik görevleri de kotaya dahil edilmez.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24/55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Destek Başvurusu — Program Seçimi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Hangi programa başvuracaksınız?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5486400" cy="1371600"/>
          </a:xfrm>
          <a:prstGeom prst="roundRect">
            <a:avLst>
              <a:gd name="adj" fmla="val 8000"/>
            </a:avLst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685800" y="214884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1001 — Bilimsel ve Teknolojik Araştırma Projelerini Destekleme Programı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85800" y="26974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Standart 1001 başvurusu (dönemli, yılda 2 dönem)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3520440"/>
            <a:ext cx="5486400" cy="1371600"/>
          </a:xfrm>
          <a:prstGeom prst="roundRect">
            <a:avLst>
              <a:gd name="adj" fmla="val 8000"/>
            </a:avLst>
          </a:prstGeom>
          <a:solidFill>
            <a:srgbClr val="D2DBE7"/>
          </a:solidFill>
          <a:ln/>
        </p:spPr>
      </p:sp>
      <p:sp>
        <p:nvSpPr>
          <p:cNvPr id="14" name="Text 12"/>
          <p:cNvSpPr/>
          <p:nvPr/>
        </p:nvSpPr>
        <p:spPr>
          <a:xfrm>
            <a:off x="685800" y="365760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1001 — Özel Çağrılar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685800" y="420624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TÜBİTAK'ın belirli konularda açtığı özel çağrılara başvuru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57200" y="5029200"/>
            <a:ext cx="5486400" cy="1371600"/>
          </a:xfrm>
          <a:prstGeom prst="roundRect">
            <a:avLst>
              <a:gd name="adj" fmla="val 8000"/>
            </a:avLst>
          </a:prstGeom>
          <a:solidFill>
            <a:srgbClr val="D2DBE7"/>
          </a:solidFill>
          <a:ln/>
        </p:spPr>
      </p:sp>
      <p:sp>
        <p:nvSpPr>
          <p:cNvPr id="17" name="Text 15"/>
          <p:cNvSpPr/>
          <p:nvPr/>
        </p:nvSpPr>
        <p:spPr>
          <a:xfrm>
            <a:off x="685800" y="516636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1001 — KKTC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85800" y="571500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KKTC'den sunulacak proje önerileri için ayrı ekran</a:t>
            </a:r>
            <a:endParaRPr lang="en-US" sz="1100" dirty="0"/>
          </a:p>
        </p:txBody>
      </p:sp>
      <p:pic>
        <p:nvPicPr>
          <p:cNvPr id="19" name="Image 0" descr="/home/claude/pbs_screenshots/img-0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737360"/>
            <a:ext cx="5669280" cy="411480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6217920" y="589788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Destek Başvurusu menüsü — aktif programlar listesi</a:t>
            </a: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25/55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Açıklaması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ekranda görülenler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ID ve taslak numarası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Programın son başvuru tarihi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sürecinin tamamlanması için son tarih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Programı Genel Açıklama metni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Genel Açıklama metni (varsa)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85800" y="4572000"/>
            <a:ext cx="5212080" cy="1691640"/>
          </a:xfrm>
          <a:prstGeom prst="roundRect">
            <a:avLst>
              <a:gd name="adj" fmla="val 6486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822960" y="466344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metinleri atlamayın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22960" y="50292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Genel Açıklama ve Çağrı Açıklama metinleri, o dönemdeki özel kurallar, değişen bütçe/süre limitleri, yeni ek puan kriterleri gibi kritik bilgiler içerebilir.</a:t>
            </a:r>
            <a:endParaRPr lang="en-US" sz="1100" dirty="0"/>
          </a:p>
        </p:txBody>
      </p:sp>
      <p:pic>
        <p:nvPicPr>
          <p:cNvPr id="17" name="Image 0" descr="/home/claude/pbs_screenshots/img-0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Açıklaması — sol menüde 20 adım görünür</a:t>
            </a:r>
            <a:endParaRPr lang="en-US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26/55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2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Başvuru Kontrol Listesi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adımda ne yapılır?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formunun her bölümüne karşılık gelen kontrol maddeleri listelenir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ifade dikkatlice okunup işaretlenmelidir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formunda yazdığınız ifadeler ile karşılaştırılır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Eksiklik varsa giderilir, tamamen tamamlandıktan sonra Kaydet butonuna basılır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Kontrol listesi özet niteliğindedir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liste, başvurunun onaylanmadan önce son bir öz-değerlendirme yapmanız içindir. Her bir maddenin projede karşılığının bulunduğundan emin olduktan sonra işaretleyin.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263640" y="1600200"/>
            <a:ext cx="5623560" cy="4663440"/>
          </a:xfrm>
          <a:prstGeom prst="roundRect">
            <a:avLst>
              <a:gd name="adj" fmla="val 2353"/>
            </a:avLst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649224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Kontrol listesi başlıkları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583680" y="2103120"/>
            <a:ext cx="5212080" cy="4114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Konunun Önemi ve Projenin Özgün Değeri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Amaç ve Hedefler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Yöntem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Yönetimi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Yaygın Etki ve Bilim İletişimi Kapsamındaki Faaliyet Planı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EK-1 Kaynaklar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EK-2 Bütçe ve Gerekçesi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Çıktıları ve Etkileri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Öncelikli Alanlar ile Uyum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 Hazırlık Seviyesi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27/55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3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Yürütücüsü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adımda doldurulacaklar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ARBİS'ten gelen kişisel bilgilerin kontrolü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yürütüleceği kuruluş türü ve adı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adresi (manuel girilir)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Yürütücünün kadrosunun bulunduğu kuruluş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İdari görev (yoksa 'görev yok' seçilir)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 Sahipliği Oranı (1-100 tam sayı)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Yüksek lisans ve doktora tez danışmanları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Fikri Mülkiyet Hak Sahipliği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ile proje ekibi arasındaki hak sahipliği oranı buradaki girişe göre otomatik oluşturulur ve Ek Dosyalar adımına eklenir.</a:t>
            </a:r>
            <a:endParaRPr lang="en-US" sz="1100" dirty="0"/>
          </a:p>
        </p:txBody>
      </p:sp>
      <p:pic>
        <p:nvPicPr>
          <p:cNvPr id="17" name="Image 0" descr="/home/claude/pbs_screenshots/img-0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Yürütücüsü adımı — kişisel ve kurumsal bilgiler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28/55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4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Bilgileri — Başlık, Özet, Tür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adımda girilenler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Başlığı (Türkçe)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Project Title (İngilizce)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Özeti (≤ 600 kelime, Türkçe)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Project Summary (İngilizce)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Türü — 3 seçenekten biri: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Temel Araştırma (THS 1-3)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Uygulamalı Araştırma (THS 3-6)</a:t>
            </a:r>
            <a:endParaRPr lang="en-US" sz="1200" dirty="0"/>
          </a:p>
          <a:p>
            <a:pPr marL="254000" indent="-2540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Deneysel Geliştirme (THS 6-9)</a:t>
            </a:r>
            <a:endParaRPr lang="en-US" sz="1200" dirty="0"/>
          </a:p>
        </p:txBody>
      </p:sp>
      <p:pic>
        <p:nvPicPr>
          <p:cNvPr id="14" name="Image 0" descr="/home/claude/pbs_screenshots/img-0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Bilgileri adımı — ana sayfa</a:t>
            </a:r>
            <a:endParaRPr lang="en-US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29/55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201168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4 (DEVAM)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606040" y="868680"/>
            <a:ext cx="9144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Bilgileri — Ek Sorular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178308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Çevreye Zararlı Etki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28600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Evet ise önleyici yaklaşımlar açıklanır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270248" y="160020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FFE699"/>
          </a:solidFill>
          <a:ln/>
        </p:spPr>
      </p:sp>
      <p:sp>
        <p:nvSpPr>
          <p:cNvPr id="15" name="Text 13"/>
          <p:cNvSpPr/>
          <p:nvPr/>
        </p:nvSpPr>
        <p:spPr>
          <a:xfrm>
            <a:off x="4453128" y="178308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Yeşil Mutabakata Uyum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453128" y="228600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Evet ise EK PUAN — uyum detaylı açıklanır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8083296" y="160020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8266176" y="178308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Daha Önce Reddedildi mi?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266176" y="228600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Evet ise Değişiklik Bildirim Formu zorunlu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57200" y="361188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1" name="Text 19"/>
          <p:cNvSpPr/>
          <p:nvPr/>
        </p:nvSpPr>
        <p:spPr>
          <a:xfrm>
            <a:off x="640080" y="379476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Başka Kuruluşa Sunuldu mu?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40080" y="429768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Durum beyan edilir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270248" y="361188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4" name="Text 22"/>
          <p:cNvSpPr/>
          <p:nvPr/>
        </p:nvSpPr>
        <p:spPr>
          <a:xfrm>
            <a:off x="4453128" y="379476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Etik / Yasal / Özel İzin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4453128" y="429768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Gerekliliği beyan edilir (belge başvuruda istenmez)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8083296" y="3611880"/>
            <a:ext cx="36576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7" name="Text 25"/>
          <p:cNvSpPr/>
          <p:nvPr/>
        </p:nvSpPr>
        <p:spPr>
          <a:xfrm>
            <a:off x="8266176" y="379476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Merkez/Enstitü Çalışanı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8266176" y="4297680"/>
            <a:ext cx="32918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Evet ise Başkanlık Onay Yazısı tarih/sayı girilir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457200" y="5715000"/>
            <a:ext cx="11430000" cy="777240"/>
          </a:xfrm>
          <a:prstGeom prst="roundRect">
            <a:avLst>
              <a:gd name="adj" fmla="val 14118"/>
            </a:avLst>
          </a:prstGeom>
          <a:solidFill>
            <a:srgbClr val="1B3C6B"/>
          </a:solidFill>
          <a:ln/>
        </p:spPr>
      </p:sp>
      <p:sp>
        <p:nvSpPr>
          <p:cNvPr id="30" name="Text 28"/>
          <p:cNvSpPr/>
          <p:nvPr/>
        </p:nvSpPr>
        <p:spPr>
          <a:xfrm>
            <a:off x="457200" y="5715000"/>
            <a:ext cx="114300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adımlar:  </a:t>
            </a:r>
            <a:r>
              <a:rPr lang="en-US" sz="1300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Önerilen Destek Miktarı (TL, ≠0)  |  Önerilen Proje Süresi (ay, ≤36)  →  Kaydet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 Kapsamı Dışında Kalanlar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645920"/>
            <a:ext cx="109728" cy="43891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777240" y="160020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Aşağıdaki niteliklere sahip başvurular 1001 kapsamında değerlendirilmez: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822960" y="21945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Kısıtı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822960" y="2560320"/>
            <a:ext cx="10972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Vakıflar, dernekler ve bunların iktisadi işletmeleri, kooperatifler, birlikler, şahıs şirketleri ve adi ortaklıklar yürütücü kuruluş olamaz.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22960" y="31546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Rutin Nitelikli Çalışmalar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822960" y="3520440"/>
            <a:ext cx="10972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Durum tespitine veya veri toplamaya yönelik rutin çalışmalar araştırma projesi kriterlerini karşılamaz.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822960" y="411480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Altyapı Projeleri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22960" y="4480560"/>
            <a:ext cx="10972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Altyapı oluşturmaya yönelik projeler 1001 kapsamında desteklenmez.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822960" y="50749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Tamamlayıcı Nitelikli Çalışmalar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22960" y="5440680"/>
            <a:ext cx="10972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bir projenin tamamlayıcısı niteliğinde ilave kaynak talebi içeren çalışmalar 1001 kapsamı dışındadır.</a:t>
            </a:r>
            <a:endParaRPr lang="en-US" sz="13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30/55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5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Faaliyet Alanları ve Anahtar Kelimeler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Disiplin tipi ve kelime seçimi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Disiplin tipi seçimi: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 disiplinli: 1 disiplin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Çok disiplinli: 1 ana + en az 1 tamamlayıcı</a:t>
            </a:r>
            <a:endParaRPr lang="en-US" sz="1200" dirty="0"/>
          </a:p>
          <a:p>
            <a:pPr marL="254000" indent="-2540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Disiplinlerarası: en az 2 ana disiplin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disiplin için: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az 1 faaliyet alanı</a:t>
            </a:r>
            <a:endParaRPr lang="en-US" sz="1200" dirty="0"/>
          </a:p>
          <a:p>
            <a:pPr marL="254000" indent="-2540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faaliyet alanı için en az 3 anahtar kelime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Anahtar kelime ipucu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Anahtar kelime eklerken arama kutusuna en az 3 karakter yazılmalıdır. Açılan listeden uygun kelime seçilir, serbest metin kabul edilmez.</a:t>
            </a:r>
            <a:endParaRPr lang="en-US" sz="1100" dirty="0"/>
          </a:p>
        </p:txBody>
      </p:sp>
      <p:pic>
        <p:nvPicPr>
          <p:cNvPr id="17" name="Image 0" descr="/home/claude/pbs_screenshots/img-0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Faaliyet Alanları ve Anahtar Kelimeler adımı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31/55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6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 Destek Grubu Tercihi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 Araştırma Destek Grupları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ÇAYDAG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Çevre, Atmosfer, Yer ve Deniz Bilimleri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777240" y="2450592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EEEAG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Elektrik, Elektronik ve Enformatik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777240" y="2798064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KBAG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Kimya, Biyoloji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777240" y="3145536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Mühendislik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777240" y="3493008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MFAG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Matematik, Fizik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777240" y="384048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SBAG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Sağlık Bilimleri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777240" y="4187952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SOBAG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Sosyal ve Beşeri Bilimler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777240" y="4535424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TOVAG 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Tarım, Ormancılık ve Veterinerlik</a:t>
            </a:r>
            <a:endParaRPr lang="en-US" sz="1200" dirty="0"/>
          </a:p>
        </p:txBody>
      </p:sp>
      <p:pic>
        <p:nvPicPr>
          <p:cNvPr id="21" name="Image 0" descr="/home/claude/pbs_screenshots/img-0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3200400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6263640" y="484632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Grup seçim ekranı + yapay zeka destekli öneri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6263640" y="5212080"/>
            <a:ext cx="5623560" cy="1280160"/>
          </a:xfrm>
          <a:prstGeom prst="roundRect">
            <a:avLst>
              <a:gd name="adj" fmla="val 8571"/>
            </a:avLst>
          </a:prstGeom>
          <a:solidFill>
            <a:srgbClr val="FFF2CC"/>
          </a:solidFill>
          <a:ln/>
        </p:spPr>
      </p:sp>
      <p:sp>
        <p:nvSpPr>
          <p:cNvPr id="24" name="Text 21"/>
          <p:cNvSpPr/>
          <p:nvPr/>
        </p:nvSpPr>
        <p:spPr>
          <a:xfrm>
            <a:off x="6446520" y="5303520"/>
            <a:ext cx="5349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Yapay zeka tabanlı karar destek sistemi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6446520" y="5623560"/>
            <a:ext cx="5349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önerinize göre önerilen grup ve panel alanını sistem uyumluluk yüzdesiyle gösterir. Önerinin dışında seçim yaparsanız gerekçesini açıklamanız istenir.</a:t>
            </a:r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32/55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7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Öncelikli Alanlar ile Uyum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Nedir ve nasıl çalışır?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çağrı planlamasındaki öncelikli alan konularıyla proje uyumu sorgulanır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Uyum varsa: projeye Ekle butonu ile öncelikli alan(lar) seçilir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Birden fazla öncelikli alan eklenebilir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Seçilen alanla projenin ürün/teknoloji ilişkisi bilimsel/teknik gerekçelerle açıklanır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Uyum yoksa: 'Hayır' → Kaydet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puan fırsatı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öncelikli alan kapsamında değerlendirilmesi halinde bilimsel değerlendirme sonucunda EK PUAN verilir. Bu nedenle projeniz uyuyorsa mutlaka belirtin.</a:t>
            </a:r>
            <a:endParaRPr lang="en-US" sz="1100" dirty="0"/>
          </a:p>
        </p:txBody>
      </p:sp>
      <p:pic>
        <p:nvPicPr>
          <p:cNvPr id="17" name="Image 0" descr="/home/claude/pbs_screenshots/img-0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Öncelikli Alanlar ile Uyum adımı</a:t>
            </a:r>
            <a:endParaRPr lang="en-US" sz="1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33/55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8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 Hazırlık Seviyesi (THS)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11430000" cy="640080"/>
          </a:xfrm>
          <a:prstGeom prst="roundRect">
            <a:avLst>
              <a:gd name="adj" fmla="val 17143"/>
            </a:avLst>
          </a:prstGeom>
          <a:solidFill>
            <a:srgbClr val="FFF2CC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002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Sosyal ve Beşeri Bilimler alanından sunulan projeler için THS istenmez  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— ilgili soruya 'Hayır' verilip Kaydet butonuna basılır.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57200" y="2377440"/>
            <a:ext cx="11430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Aralıkları (1-9)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457200" y="2834640"/>
            <a:ext cx="1170432" cy="548640"/>
          </a:xfrm>
          <a:prstGeom prst="rect">
            <a:avLst/>
          </a:prstGeom>
          <a:solidFill>
            <a:srgbClr val="84B59F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1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1691640" y="2834640"/>
            <a:ext cx="1170432" cy="548640"/>
          </a:xfrm>
          <a:prstGeom prst="rect">
            <a:avLst/>
          </a:prstGeom>
          <a:solidFill>
            <a:srgbClr val="69A297"/>
          </a:solidFill>
          <a:ln/>
        </p:spPr>
      </p:sp>
      <p:sp>
        <p:nvSpPr>
          <p:cNvPr id="17" name="Text 15"/>
          <p:cNvSpPr/>
          <p:nvPr/>
        </p:nvSpPr>
        <p:spPr>
          <a:xfrm>
            <a:off x="169164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2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2926080" y="2834640"/>
            <a:ext cx="1170432" cy="548640"/>
          </a:xfrm>
          <a:prstGeom prst="rect">
            <a:avLst/>
          </a:prstGeom>
          <a:solidFill>
            <a:srgbClr val="50808E"/>
          </a:solidFill>
          <a:ln/>
        </p:spPr>
      </p:sp>
      <p:sp>
        <p:nvSpPr>
          <p:cNvPr id="19" name="Text 17"/>
          <p:cNvSpPr/>
          <p:nvPr/>
        </p:nvSpPr>
        <p:spPr>
          <a:xfrm>
            <a:off x="292608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3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160520" y="2834640"/>
            <a:ext cx="1170432" cy="548640"/>
          </a:xfrm>
          <a:prstGeom prst="rect">
            <a:avLst/>
          </a:prstGeom>
          <a:solidFill>
            <a:srgbClr val="4472C4"/>
          </a:solidFill>
          <a:ln/>
        </p:spPr>
      </p:sp>
      <p:sp>
        <p:nvSpPr>
          <p:cNvPr id="21" name="Text 19"/>
          <p:cNvSpPr/>
          <p:nvPr/>
        </p:nvSpPr>
        <p:spPr>
          <a:xfrm>
            <a:off x="416052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4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5394960" y="2834640"/>
            <a:ext cx="1170432" cy="5486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3" name="Text 21"/>
          <p:cNvSpPr/>
          <p:nvPr/>
        </p:nvSpPr>
        <p:spPr>
          <a:xfrm>
            <a:off x="539496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5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629400" y="2834640"/>
            <a:ext cx="1170432" cy="5486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5" name="Text 23"/>
          <p:cNvSpPr/>
          <p:nvPr/>
        </p:nvSpPr>
        <p:spPr>
          <a:xfrm>
            <a:off x="662940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6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7863840" y="2834640"/>
            <a:ext cx="1170432" cy="548640"/>
          </a:xfrm>
          <a:prstGeom prst="rect">
            <a:avLst/>
          </a:prstGeom>
          <a:solidFill>
            <a:srgbClr val="B85042"/>
          </a:solidFill>
          <a:ln/>
        </p:spPr>
      </p:sp>
      <p:sp>
        <p:nvSpPr>
          <p:cNvPr id="27" name="Text 25"/>
          <p:cNvSpPr/>
          <p:nvPr/>
        </p:nvSpPr>
        <p:spPr>
          <a:xfrm>
            <a:off x="786384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7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9098280" y="2834640"/>
            <a:ext cx="1170432" cy="548640"/>
          </a:xfrm>
          <a:prstGeom prst="rect">
            <a:avLst/>
          </a:prstGeom>
          <a:solidFill>
            <a:srgbClr val="990011"/>
          </a:solidFill>
          <a:ln/>
        </p:spPr>
      </p:sp>
      <p:sp>
        <p:nvSpPr>
          <p:cNvPr id="29" name="Text 27"/>
          <p:cNvSpPr/>
          <p:nvPr/>
        </p:nvSpPr>
        <p:spPr>
          <a:xfrm>
            <a:off x="909828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8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10332720" y="2834640"/>
            <a:ext cx="1170432" cy="548640"/>
          </a:xfrm>
          <a:prstGeom prst="rect">
            <a:avLst/>
          </a:prstGeom>
          <a:solidFill>
            <a:srgbClr val="7E1A2E"/>
          </a:solidFill>
          <a:ln/>
        </p:spPr>
      </p:sp>
      <p:sp>
        <p:nvSpPr>
          <p:cNvPr id="31" name="Text 29"/>
          <p:cNvSpPr/>
          <p:nvPr/>
        </p:nvSpPr>
        <p:spPr>
          <a:xfrm>
            <a:off x="10332720" y="2834640"/>
            <a:ext cx="1170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9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457200" y="3474720"/>
            <a:ext cx="3639312" cy="2743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3" name="Text 31"/>
          <p:cNvSpPr/>
          <p:nvPr/>
        </p:nvSpPr>
        <p:spPr>
          <a:xfrm>
            <a:off x="457200" y="3520440"/>
            <a:ext cx="36393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Temel Araştırma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457200" y="3886200"/>
            <a:ext cx="36393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Bilimsel temel prensiplerin keşfi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4160520" y="3474720"/>
            <a:ext cx="3639312" cy="2743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6" name="Text 34"/>
          <p:cNvSpPr/>
          <p:nvPr/>
        </p:nvSpPr>
        <p:spPr>
          <a:xfrm>
            <a:off x="4160520" y="3520440"/>
            <a:ext cx="36393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Uygulamalı Araştırma / Geliştirme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4160520" y="3886200"/>
            <a:ext cx="36393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Laboratuvar ve prototip aşaması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7863840" y="3474720"/>
            <a:ext cx="3639312" cy="2743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9" name="Text 37"/>
          <p:cNvSpPr/>
          <p:nvPr/>
        </p:nvSpPr>
        <p:spPr>
          <a:xfrm>
            <a:off x="7863840" y="3520440"/>
            <a:ext cx="36393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Ürüne Doğru Geliştirme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7863840" y="3886200"/>
            <a:ext cx="36393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Pilot, demonstrasyon ve ürünleştirme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457200" y="4389120"/>
            <a:ext cx="5669280" cy="2103120"/>
          </a:xfrm>
          <a:prstGeom prst="roundRect">
            <a:avLst>
              <a:gd name="adj" fmla="val 5217"/>
            </a:avLst>
          </a:prstGeom>
          <a:solidFill>
            <a:srgbClr val="D2DBE7"/>
          </a:solidFill>
          <a:ln/>
        </p:spPr>
      </p:sp>
      <p:sp>
        <p:nvSpPr>
          <p:cNvPr id="42" name="Text 40"/>
          <p:cNvSpPr/>
          <p:nvPr/>
        </p:nvSpPr>
        <p:spPr>
          <a:xfrm>
            <a:off x="685800" y="448056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THS</a:t>
            </a: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777240" y="4846320"/>
            <a:ext cx="521208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THS Belirleme Soru Seti doldurulur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soruya 'X' ile cevap verilir (tamamlandı/başlanmadı)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Ortalama tamamlanma ≥ %80 olan son seviye = Mevcut THS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Sistem otomatik hesaplar, Dosya Seç ile yüklenir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6263640" y="4389120"/>
            <a:ext cx="5623560" cy="2103120"/>
          </a:xfrm>
          <a:prstGeom prst="roundRect">
            <a:avLst>
              <a:gd name="adj" fmla="val 5217"/>
            </a:avLst>
          </a:prstGeom>
          <a:solidFill>
            <a:srgbClr val="D2DBE7"/>
          </a:solidFill>
          <a:ln/>
        </p:spPr>
      </p:sp>
      <p:sp>
        <p:nvSpPr>
          <p:cNvPr id="45" name="Text 43"/>
          <p:cNvSpPr/>
          <p:nvPr/>
        </p:nvSpPr>
        <p:spPr>
          <a:xfrm>
            <a:off x="6492240" y="448056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Hedeflenen THS</a:t>
            </a:r>
            <a:endParaRPr lang="en-US" sz="1400" dirty="0"/>
          </a:p>
        </p:txBody>
      </p:sp>
      <p:sp>
        <p:nvSpPr>
          <p:cNvPr id="46" name="Text 44"/>
          <p:cNvSpPr/>
          <p:nvPr/>
        </p:nvSpPr>
        <p:spPr>
          <a:xfrm>
            <a:off x="6583680" y="4846320"/>
            <a:ext cx="516636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sonunda ulaşılması öngörülen THS değeri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THS'den en az 1 fazla olmalı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Hedef değeri detaylı gerekçelerle açıklanmalı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Sorular: cagri.planlama@tubitak.gov.tr</a:t>
            </a:r>
            <a:endParaRPr lang="en-US" sz="11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34/55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9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Etkisi — 12. Kalkınma Planı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Kalkınma hedeflerine katkı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az 1 hedef/politika seçimi zorunlu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Birden fazla seçim yapılabilir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 Ana Kategori:</a:t>
            </a:r>
            <a:endParaRPr lang="en-US" sz="1200" dirty="0"/>
          </a:p>
          <a:p>
            <a:pPr marL="254000" indent="-254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Yeşil ve Dijital Dönüşümle Rekabetçi Üretim</a:t>
            </a:r>
            <a:endParaRPr lang="en-US" sz="1200" dirty="0"/>
          </a:p>
          <a:p>
            <a:pPr marL="254000" indent="-254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Nitelikli İnsan, Güçlü Aile, Sağlıklı Toplum</a:t>
            </a:r>
            <a:endParaRPr lang="en-US" sz="1200" dirty="0"/>
          </a:p>
          <a:p>
            <a:pPr marL="254000" indent="-254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Afetlere Dirençli Yaşam Alanları, Sürdürülebilir Çevre</a:t>
            </a:r>
            <a:endParaRPr lang="en-US" sz="1200" dirty="0"/>
          </a:p>
          <a:p>
            <a:pPr marL="254000" indent="-2540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Diğer (serbest metin açıklaması)</a:t>
            </a:r>
            <a:endParaRPr lang="en-US" sz="1200" dirty="0"/>
          </a:p>
        </p:txBody>
      </p:sp>
      <p:pic>
        <p:nvPicPr>
          <p:cNvPr id="14" name="Image 0" descr="/home/claude/pbs_screenshots/img-0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Kalkınma Planı Hedeflerine Katkı adımı</a:t>
            </a:r>
            <a:endParaRPr lang="en-US" sz="1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35/55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10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Personeli — Ekip Oluşturma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Eklenebilecek personel türleri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 Ekle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 Ekle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 Ekle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 Ekle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Danışman Ekle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Türkiye'de İkamet Eden Yabancı Araştırmacı/Danışman Ekle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 eklerken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T.C. Kimlik No girilip Kişi Bul → ARBİS'ten otomatik bilgi alınır. Hak sahipliği durumu + katkı oranı (%10-50) girilir. Yürütücü katkıya dahil edilmez (%100 kabul edilir).</a:t>
            </a:r>
            <a:endParaRPr lang="en-US" sz="1100" dirty="0"/>
          </a:p>
        </p:txBody>
      </p:sp>
      <p:pic>
        <p:nvPicPr>
          <p:cNvPr id="17" name="Image 0" descr="/home/claude/pbs_screenshots/img-0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Personeli adımı — ekip ekleme ekranı</a:t>
            </a:r>
            <a:endParaRPr lang="en-US" sz="1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36/55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10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Personeli — Bursiyer Ekleme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 için girilecek bilgiler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 türü: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Lisans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Yüksek Lisans</a:t>
            </a:r>
            <a:endParaRPr lang="en-US" sz="12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Doktora</a:t>
            </a:r>
            <a:endParaRPr lang="en-US" sz="1200" dirty="0"/>
          </a:p>
          <a:p>
            <a:pPr marL="254000" indent="-2540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Doktora Sonrası Araştırmacı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 süresi (ay)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Aylık burs miktarı (TL) — üst limitleri aşmayacak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Bursiyerin projedeki sorumluluğu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 isimleri istenmez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sırasında hangi öğrencinin bursiyer olacağı bilgisi istenmez. Sadece sayı, süre, miktar ve sorumluluk bilgisi girilir. İsim atamaları proje yürürlüğe girdikten sonra yapılır.</a:t>
            </a:r>
            <a:endParaRPr lang="en-US" sz="1100" dirty="0"/>
          </a:p>
        </p:txBody>
      </p:sp>
      <p:pic>
        <p:nvPicPr>
          <p:cNvPr id="17" name="Image 0" descr="/home/claude/pbs_screenshots/img-08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 Ekle penceresi</a:t>
            </a:r>
            <a:endParaRPr lang="en-US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37/55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Uluslararası İkili İş Birliği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adım kimler için?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- Norveç Araştırma Konseyi (RCN) iş birliği çerçevesinde sunulan projeler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Lider yürütücü Türkiye'den, ekipte Norveçli araştırmacı bulunan projeler için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Standart 1001 başvuruları için 'Hayır' seçilip Kaydet'e basılır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'Evet' seçilirse: Ortak Fonlayıcı Kuruluş, ülke bilgisi ve yurt dışı araştırmacı/danışman görev süreleri girilir</a:t>
            </a:r>
            <a:endParaRPr lang="en-US" sz="1200" dirty="0"/>
          </a:p>
        </p:txBody>
      </p:sp>
      <p:pic>
        <p:nvPicPr>
          <p:cNvPr id="14" name="Image 0" descr="/home/claude/pbs_screenshots/img-0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Uluslararası İkili İş Birliği adımı</a:t>
            </a:r>
            <a:endParaRPr lang="en-US" sz="1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38/55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12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 Dışındaki Hak Sahipleri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 sahibi kim olabilir?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ekibinde YER ALMAYAN ancak öneri formunun hazırlanmasında emeği geçen kişiler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Fikri hak sahipliği bulunan ancak yürütücü/araştırmacı/danışman olmayan kişiler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sürecinde bu kişilerin de imzası istenir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 sahibi yoksa: 'Proje taslağına hak sahibi eklemeyeceğim' kutucuğu işaretlenir</a:t>
            </a:r>
            <a:endParaRPr lang="en-US" sz="1200" dirty="0"/>
          </a:p>
        </p:txBody>
      </p:sp>
      <p:pic>
        <p:nvPicPr>
          <p:cNvPr id="14" name="Image 0" descr="/home/claude/pbs_screenshots/img-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 Dışındaki Hak Sahipleri adımı</a:t>
            </a:r>
            <a:endParaRPr lang="en-US" sz="1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39/55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13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Ekibin Diğer Projeleri (EK-3)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Hangi projeler eklenir?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Ekip üyelerinin TÜBİTAK destekli projeleri (otomatik eklenir)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veri tabanında olmayan, desteklenen/yürürlükte/sonuçlanmış projeler (önce ARBİS'e, sonra PBS'e)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TEYDEB'e sunulmuş (öneri dahil) projeler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dışı kuruluşlara sunulmuş ancak değerlendirmesi süren projeler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proje için örtüşmeler ve temel farklılıklar AÇIKLANMALI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EK-3 otomatik oluşur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Girdiğiniz bilgiler doğrultusunda sistem 'EK-3 Proje Ekibinin Diğer Projeleri ve Güncel Yayınları' formunu otomatik oluşturur ve Ek Dosyalar adımına ekler.</a:t>
            </a:r>
            <a:endParaRPr lang="en-US" sz="1100" dirty="0"/>
          </a:p>
        </p:txBody>
      </p:sp>
      <p:pic>
        <p:nvPicPr>
          <p:cNvPr id="17" name="Image 0" descr="/home/claude/pbs_screenshots/img-0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Ekibin Diğer Projeleri adımı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12064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" name="Text 1"/>
          <p:cNvSpPr/>
          <p:nvPr/>
        </p:nvSpPr>
        <p:spPr>
          <a:xfrm>
            <a:off x="182880" y="24384"/>
            <a:ext cx="146304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KARABÜK</a:t>
            </a:r>
            <a:endParaRPr lang="en-US" sz="1067" dirty="0"/>
          </a:p>
          <a:p>
            <a:pPr marL="0" indent="0" algn="l"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ÜNİVERSİTESİ</a:t>
            </a:r>
            <a:endParaRPr lang="en-US" sz="1067" dirty="0"/>
          </a:p>
        </p:txBody>
      </p:sp>
      <p:sp>
        <p:nvSpPr>
          <p:cNvPr id="4" name="Shape 2"/>
          <p:cNvSpPr/>
          <p:nvPr/>
        </p:nvSpPr>
        <p:spPr>
          <a:xfrm>
            <a:off x="1645920" y="97536"/>
            <a:ext cx="0" cy="316992"/>
          </a:xfrm>
          <a:prstGeom prst="line">
            <a:avLst/>
          </a:prstGeom>
          <a:noFill/>
          <a:ln w="6350">
            <a:solidFill>
              <a:srgbClr val="FFFFF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767840" y="24384"/>
            <a:ext cx="73152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333" b="1" kern="0" spc="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ARAŞTIRMA DESTEK KOORDİNATÖRLÜĞÜ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10850880" y="24384"/>
            <a:ext cx="115824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4/55</a:t>
            </a:r>
            <a:endParaRPr lang="en-US" sz="1333" dirty="0"/>
          </a:p>
        </p:txBody>
      </p:sp>
      <p:sp>
        <p:nvSpPr>
          <p:cNvPr id="7" name="Text 5"/>
          <p:cNvSpPr/>
          <p:nvPr/>
        </p:nvSpPr>
        <p:spPr>
          <a:xfrm>
            <a:off x="609600" y="79248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933" b="1" dirty="0">
                <a:solidFill>
                  <a:srgbClr val="1B3C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 Süresi ve Bütçesi</a:t>
            </a:r>
            <a:endParaRPr lang="en-US" sz="2933" dirty="0"/>
          </a:p>
        </p:txBody>
      </p:sp>
      <p:sp>
        <p:nvSpPr>
          <p:cNvPr id="8" name="Shape 6"/>
          <p:cNvSpPr/>
          <p:nvPr/>
        </p:nvSpPr>
        <p:spPr>
          <a:xfrm>
            <a:off x="609600" y="1487424"/>
            <a:ext cx="731520" cy="609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853440" y="2438400"/>
            <a:ext cx="4998720" cy="341376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53440" y="2438400"/>
            <a:ext cx="4998720" cy="6705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1" name="Text 9"/>
          <p:cNvSpPr/>
          <p:nvPr/>
        </p:nvSpPr>
        <p:spPr>
          <a:xfrm>
            <a:off x="853440" y="2438400"/>
            <a:ext cx="499872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kern="0" spc="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 SÜRESİ</a:t>
            </a:r>
            <a:endParaRPr lang="en-US" sz="1867" dirty="0"/>
          </a:p>
        </p:txBody>
      </p:sp>
      <p:sp>
        <p:nvSpPr>
          <p:cNvPr id="12" name="Text 10"/>
          <p:cNvSpPr/>
          <p:nvPr/>
        </p:nvSpPr>
        <p:spPr>
          <a:xfrm>
            <a:off x="853440" y="3352800"/>
            <a:ext cx="4998720" cy="14020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666" b="1" dirty="0">
                <a:solidFill>
                  <a:srgbClr val="1B3C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</a:t>
            </a:r>
            <a:endParaRPr lang="en-US" sz="10666" dirty="0"/>
          </a:p>
        </p:txBody>
      </p:sp>
      <p:sp>
        <p:nvSpPr>
          <p:cNvPr id="13" name="Text 11"/>
          <p:cNvSpPr/>
          <p:nvPr/>
        </p:nvSpPr>
        <p:spPr>
          <a:xfrm>
            <a:off x="853440" y="4693920"/>
            <a:ext cx="4998720" cy="4267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kern="0" spc="800" dirty="0">
                <a:solidFill>
                  <a:srgbClr val="C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AY</a:t>
            </a:r>
            <a:endParaRPr lang="en-US" sz="1867" dirty="0"/>
          </a:p>
        </p:txBody>
      </p:sp>
      <p:sp>
        <p:nvSpPr>
          <p:cNvPr id="14" name="Text 12"/>
          <p:cNvSpPr/>
          <p:nvPr/>
        </p:nvSpPr>
        <p:spPr>
          <a:xfrm>
            <a:off x="853440" y="5181600"/>
            <a:ext cx="4998720" cy="4267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67" i="1" dirty="0">
                <a:solidFill>
                  <a:srgbClr val="7F7F7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fazla</a:t>
            </a:r>
            <a:endParaRPr lang="en-US" sz="1467" dirty="0"/>
          </a:p>
        </p:txBody>
      </p:sp>
      <p:sp>
        <p:nvSpPr>
          <p:cNvPr id="15" name="Shape 13"/>
          <p:cNvSpPr/>
          <p:nvPr/>
        </p:nvSpPr>
        <p:spPr>
          <a:xfrm>
            <a:off x="6339840" y="2438400"/>
            <a:ext cx="4998720" cy="341376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339840" y="2438400"/>
            <a:ext cx="4998720" cy="6705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6339840" y="2438400"/>
            <a:ext cx="4998720" cy="6705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kern="0" spc="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 BÜTÇESİ</a:t>
            </a:r>
            <a:endParaRPr lang="en-US" sz="1867" dirty="0"/>
          </a:p>
        </p:txBody>
      </p:sp>
      <p:sp>
        <p:nvSpPr>
          <p:cNvPr id="18" name="Text 16"/>
          <p:cNvSpPr/>
          <p:nvPr/>
        </p:nvSpPr>
        <p:spPr>
          <a:xfrm>
            <a:off x="6339840" y="3352800"/>
            <a:ext cx="4998720" cy="12801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867" b="1" dirty="0">
                <a:solidFill>
                  <a:srgbClr val="1B3C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3.000.000</a:t>
            </a:r>
            <a:endParaRPr lang="en-US" sz="5867" dirty="0"/>
          </a:p>
        </p:txBody>
      </p:sp>
      <p:sp>
        <p:nvSpPr>
          <p:cNvPr id="19" name="Text 17"/>
          <p:cNvSpPr/>
          <p:nvPr/>
        </p:nvSpPr>
        <p:spPr>
          <a:xfrm>
            <a:off x="6339840" y="4608576"/>
            <a:ext cx="4998720" cy="4267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kern="0" spc="800" dirty="0">
                <a:solidFill>
                  <a:srgbClr val="C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 TOPLAM</a:t>
            </a:r>
            <a:endParaRPr lang="en-US" sz="1867" dirty="0"/>
          </a:p>
        </p:txBody>
      </p:sp>
      <p:sp>
        <p:nvSpPr>
          <p:cNvPr id="20" name="Text 18"/>
          <p:cNvSpPr/>
          <p:nvPr/>
        </p:nvSpPr>
        <p:spPr>
          <a:xfrm>
            <a:off x="6339840" y="5120640"/>
            <a:ext cx="4998720" cy="6096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33" i="1" dirty="0">
                <a:solidFill>
                  <a:srgbClr val="7F7F7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üst limit — burs dahil | PTİ ve kurum hissesi hariç</a:t>
            </a:r>
            <a:endParaRPr lang="en-US" sz="1333" dirty="0"/>
          </a:p>
        </p:txBody>
      </p:sp>
      <p:sp>
        <p:nvSpPr>
          <p:cNvPr id="21" name="Text 19"/>
          <p:cNvSpPr/>
          <p:nvPr/>
        </p:nvSpPr>
        <p:spPr>
          <a:xfrm>
            <a:off x="609600" y="615696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33" i="1" dirty="0">
                <a:solidFill>
                  <a:srgbClr val="7F7F7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yılı 1. dönemi verileri — yıllık bütçe sınırlaması yoktur.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854830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40/55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14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Çıkar İlişkisi Olan Kişiler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Neden önemli?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Bilimsel değerlendirme aşamasında panelistlerin seçilmesinde kullanılır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Çıkar çatışması/çakışması olabilecek kişiler projeyi değerlendiremez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Tez danışmanları OTOMATİK eklenir — tekrar eklemeyin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kişi için gerekçe belirtilir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Tez danışmanları dışında kimse eklenmeyecekse ilgili kutucuk işaretlenir</a:t>
            </a:r>
            <a:endParaRPr lang="en-US" sz="1200" dirty="0"/>
          </a:p>
        </p:txBody>
      </p:sp>
      <p:pic>
        <p:nvPicPr>
          <p:cNvPr id="14" name="Image 0" descr="/home/claude/pbs_screenshots/img-0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Çıkar İlişkisi Olan Kişiler adımı</a:t>
            </a:r>
            <a:endParaRPr lang="en-US" sz="1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41/55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15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Panelist Önerisi (Dış Danışman)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Kimler önerilebilir?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konusunda uzman olan kişiler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Ekip üyeleriyle çıkar çatışması/çakışması OLMAYAN kişiler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fazla 4 kişi önerilebilir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kişi için ad, soyad, unvan ve kuruluş belirtilir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Öneri yoksa ilgili kutucuk işaretlenir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Önerilen kişi garantili değildir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bu listeden dış danışman seçebileceği gibi, seçmeme serbestliğine de sahiptir. Listeye ekleme sadece bir ÖNERİDİR.</a:t>
            </a:r>
            <a:endParaRPr lang="en-US" sz="1100" dirty="0"/>
          </a:p>
        </p:txBody>
      </p:sp>
      <p:pic>
        <p:nvPicPr>
          <p:cNvPr id="17" name="Image 0" descr="/home/claude/pbs_screenshots/img-0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Panelist Önerisi adımı</a:t>
            </a:r>
            <a:endParaRPr lang="en-US" sz="1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42/55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16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Makine ve Teçhizat Bilgileri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754880"/>
          </a:xfrm>
          <a:prstGeom prst="roundRect">
            <a:avLst>
              <a:gd name="adj" fmla="val 2308"/>
            </a:avLst>
          </a:prstGeom>
          <a:solidFill>
            <a:srgbClr val="D2DBE7"/>
          </a:solidFill>
          <a:ln/>
        </p:spPr>
      </p:sp>
      <p:sp>
        <p:nvSpPr>
          <p:cNvPr id="12" name="Shape 10"/>
          <p:cNvSpPr/>
          <p:nvPr/>
        </p:nvSpPr>
        <p:spPr>
          <a:xfrm>
            <a:off x="457200" y="1600200"/>
            <a:ext cx="5669280" cy="5943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457200" y="1600200"/>
            <a:ext cx="5669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Makine/Teçhizat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85800" y="2331720"/>
            <a:ext cx="521208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yürütüleceği kuruluşta hazır bulunan ekipman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 'Kurum Alet/Teçhizat Listesi' kontrol edilir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Veri tabanında kayıtlı olanlar eklenmez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Sadece listede olmayan, yürütücü kuruluşta bulunan ekipmanlar eklenir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'Mevcut Makine Teçhizat İşlemleri' butonuyla eklenir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63640" y="1600200"/>
            <a:ext cx="5623560" cy="4754880"/>
          </a:xfrm>
          <a:prstGeom prst="roundRect">
            <a:avLst>
              <a:gd name="adj" fmla="val 2308"/>
            </a:avLst>
          </a:prstGeom>
          <a:solidFill>
            <a:srgbClr val="D2DBE7"/>
          </a:solidFill>
          <a:ln/>
        </p:spPr>
      </p:sp>
      <p:sp>
        <p:nvSpPr>
          <p:cNvPr id="16" name="Shape 14"/>
          <p:cNvSpPr/>
          <p:nvPr/>
        </p:nvSpPr>
        <p:spPr>
          <a:xfrm>
            <a:off x="6263640" y="1600200"/>
            <a:ext cx="5623560" cy="5943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6263640" y="1600200"/>
            <a:ext cx="5623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Makine/Teçhizat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492240" y="2331720"/>
            <a:ext cx="516636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kapsamında ihtiyaç duyulan, kuruluşta BULUNMAYAN ekipman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'Yeni Makine/Teçhizat İşlemleri' butonuyla girilir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Teknik özellikleri EK-2 Bütçe ve Gerekçesi'nde detaylı açıklanmalı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Proforma fatura başvuru sırasında istenmez; desteklenme kararı sonrası istenir</a:t>
            </a:r>
            <a:endParaRPr lang="en-US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43/55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17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Yayın Bilgileri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11430000" cy="2103120"/>
          </a:xfrm>
          <a:prstGeom prst="roundRect">
            <a:avLst>
              <a:gd name="adj" fmla="val 5217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adımda ne yapılır?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109728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bir proje personeli için proje konusu ile yakından ilişkili en fazla 5 yayın seçilir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Seçim listesi ARBİS'teki Yayınlar/Eserler bölümünden gelir — eksik bilgi varsa ARBİS güncellenmelidir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Yayın yoksa ilgili kutucuk işaretlenerek bu adım geçilebilir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457200" y="3840480"/>
            <a:ext cx="1143000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39319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Pratik ipucu — YÖKSİS otomatik aktarımı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77240" y="4297680"/>
            <a:ext cx="10972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YÖKSİS'te kayıtlı yayın/eser bilgileri, yayın sahibi kişi tarafından ARBİS'teki Yayınlar/Eserler bölümü kullanılarak OTOMATİK olarak eklenebilir. Her yayını manuel girmenize gerek yoktur.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57200" y="5486400"/>
            <a:ext cx="11430000" cy="914400"/>
          </a:xfrm>
          <a:prstGeom prst="roundRect">
            <a:avLst>
              <a:gd name="adj" fmla="val 12000"/>
            </a:avLst>
          </a:prstGeom>
          <a:solidFill>
            <a:srgbClr val="1B3C6B"/>
          </a:solidFill>
          <a:ln/>
        </p:spPr>
      </p:sp>
      <p:sp>
        <p:nvSpPr>
          <p:cNvPr id="18" name="Text 16"/>
          <p:cNvSpPr/>
          <p:nvPr/>
        </p:nvSpPr>
        <p:spPr>
          <a:xfrm>
            <a:off x="457200" y="5486400"/>
            <a:ext cx="11430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Seçilen yayınlar, Ek Dosyalar adımında otomatik oluşan özgeçmişlerde yer alır.</a:t>
            </a:r>
            <a:endParaRPr lang="en-US" sz="13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44/55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18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Avrupa Birliği Çerçeve Programları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11430000" cy="1737360"/>
          </a:xfrm>
          <a:prstGeom prst="roundRect">
            <a:avLst>
              <a:gd name="adj" fmla="val 6316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Hangi başvurular bu kapsamda?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057400"/>
            <a:ext cx="10972800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Doğrudan Avrupa Komisyonu'na yapılan Çerçeve Programı başvuruları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Ufuk2020 / Horizon Europe kapsamındaki doğrudan başvurular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KAPSAM DIŞI: Era-Net, ECSEL, COST ve TÜBİTAK aracılığıyla ulusal destekli uluslararası projeler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5669280" cy="2926080"/>
          </a:xfrm>
          <a:prstGeom prst="roundRect">
            <a:avLst>
              <a:gd name="adj" fmla="val 3750"/>
            </a:avLst>
          </a:prstGeom>
          <a:solidFill>
            <a:srgbClr val="D2DBE7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361188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'Hayır' yanıtı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85800" y="4023360"/>
            <a:ext cx="521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Başvurunuz yoksa 'Hayır' seçilir. Ardından ileride bu programlara başvuru yapma planınız sorulur — cevaplanır ve Kaydet butonuna basılır.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263640" y="3520440"/>
            <a:ext cx="5623560" cy="2926080"/>
          </a:xfrm>
          <a:prstGeom prst="roundRect">
            <a:avLst>
              <a:gd name="adj" fmla="val 3750"/>
            </a:avLst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6492240" y="361188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'Evet' yanıtı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537960" y="4023360"/>
            <a:ext cx="521208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 alt türü, çağrı yılı, çağrı kodu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akronimi ve başlığı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 ID (numarası)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Kurum rolü, başvuru gerçekleştiren kurum adı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Desteklenme durumu ve başlangıç/bitiş tarihleri</a:t>
            </a:r>
            <a:endParaRPr lang="en-US" sz="11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45/55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19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Dosyalar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3200400"/>
          </a:xfrm>
          <a:prstGeom prst="roundRect">
            <a:avLst>
              <a:gd name="adj" fmla="val 3429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Yüklenmesi zorunlu olan dosyalar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 (Arial 9, ≤25 sayfa — EK-1/EK-2 hariç; Türkçe — İngilizce özet ve uluslararası yayın referansları hariç)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EK-1 Kaynaklar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EK-2 Bütçe ve Gerekçesi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Veri Yönetim Planı</a:t>
            </a:r>
            <a:endParaRPr lang="en-US" sz="11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Otomatik oluşan belgeler:</a:t>
            </a:r>
            <a:endParaRPr lang="en-US" sz="11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Özgeçmişler (Güncelle butonu ile YÖKSİS+ARBİS)</a:t>
            </a:r>
            <a:endParaRPr lang="en-US" sz="1100" dirty="0"/>
          </a:p>
          <a:p>
            <a:pPr marL="254000" indent="-254000">
              <a:spcAft>
                <a:spcPts val="200"/>
              </a:spcAft>
              <a:buSzPct val="100000"/>
              <a:buChar char="•"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EK-3, Fikri Mülkiyet Protokolü</a:t>
            </a:r>
            <a:endParaRPr lang="en-US" sz="1100" dirty="0"/>
          </a:p>
          <a:p>
            <a:pPr marL="254000" indent="-254000">
              <a:buSzPct val="100000"/>
              <a:buChar char="•"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Değişiklik Bildirim / Feragat / İzin Formları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4937760"/>
            <a:ext cx="5669280" cy="1463040"/>
          </a:xfrm>
          <a:prstGeom prst="roundRect">
            <a:avLst>
              <a:gd name="adj" fmla="val 7500"/>
            </a:avLst>
          </a:prstGeom>
          <a:solidFill>
            <a:srgbClr val="FFF2CC"/>
          </a:solidFill>
          <a:ln/>
        </p:spPr>
      </p:sp>
      <p:sp>
        <p:nvSpPr>
          <p:cNvPr id="15" name="Text 13"/>
          <p:cNvSpPr/>
          <p:nvPr/>
        </p:nvSpPr>
        <p:spPr>
          <a:xfrm>
            <a:off x="685800" y="50292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Dosya boyutu ve format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800" y="5349240"/>
            <a:ext cx="5212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dosya en fazla 20 MB olabilir. Proje öneri formu ve ekleri sisteme yüklenmeden başvurunun onaylanması MÜMKÜN DEĞİLDİR.</a:t>
            </a:r>
            <a:endParaRPr lang="en-US" sz="1100" dirty="0"/>
          </a:p>
        </p:txBody>
      </p:sp>
      <p:pic>
        <p:nvPicPr>
          <p:cNvPr id="17" name="Image 0" descr="/home/claude/pbs_screenshots/img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Dosyalar adımı</a:t>
            </a:r>
            <a:endParaRPr lang="en-US" sz="1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46/55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8686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20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83080" y="868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Onay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457200" y="1600200"/>
            <a:ext cx="566928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adım — başvurunun onaylanması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77240" y="2103120"/>
            <a:ext cx="5212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20 adımın tam ve doğru olduğundan emin olun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'Başvuruyu Onayla' butonuna basın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onaylanır ve e-imza süreci başlatılabilir hale gelir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Onay geri alınabilir: 'Başvuru Onayını Kaldır' → Düzenle → Tekrar Onay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bitiş tarihinden sonra süre bitmemiş olsa bile değişiklik yapılamaz</a:t>
            </a:r>
            <a:endParaRPr lang="en-US" sz="1200" dirty="0"/>
          </a:p>
        </p:txBody>
      </p:sp>
      <p:pic>
        <p:nvPicPr>
          <p:cNvPr id="14" name="Image 0" descr="/home/claude/pbs_screenshots/img-1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0200"/>
            <a:ext cx="5623560" cy="46634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6263640" y="6309360"/>
            <a:ext cx="5623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Onay adımı</a:t>
            </a:r>
            <a:endParaRPr lang="en-US" sz="1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47/55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Elektronik İmza Süreci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457200" y="1600200"/>
            <a:ext cx="5669280" cy="2743200"/>
          </a:xfrm>
          <a:prstGeom prst="roundRect">
            <a:avLst>
              <a:gd name="adj" fmla="val 4000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68580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Nasıl Başlatılır?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777240" y="2103120"/>
            <a:ext cx="521208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onaylandıktan sonra 'Başvurularım' menüsüne geçin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İlgili projenin altındaki 'Elektronik İmza Sürecini Başlat' butonuna tıklayın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e-imza.tubitak.gov.tr üzerinden imzalama yapılır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263640" y="1600200"/>
            <a:ext cx="5623560" cy="2743200"/>
          </a:xfrm>
          <a:prstGeom prst="roundRect">
            <a:avLst>
              <a:gd name="adj" fmla="val 4000"/>
            </a:avLst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6492240" y="16916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Kimlerin İmzası Gerekli?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583680" y="2103120"/>
            <a:ext cx="521208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Araştırmacılar (yurt dışı HARİÇ)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Danışmanlar (yurt dışı HARİÇ)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 dışı hak sahipleri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yetkilileri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4572000"/>
            <a:ext cx="11430000" cy="1920240"/>
          </a:xfrm>
          <a:prstGeom prst="roundRect">
            <a:avLst>
              <a:gd name="adj" fmla="val 5714"/>
            </a:avLst>
          </a:prstGeom>
          <a:solidFill>
            <a:srgbClr val="FFF2CC"/>
          </a:solidFill>
          <a:ln/>
        </p:spPr>
      </p:sp>
      <p:sp>
        <p:nvSpPr>
          <p:cNvPr id="16" name="Shape 14"/>
          <p:cNvSpPr/>
          <p:nvPr/>
        </p:nvSpPr>
        <p:spPr>
          <a:xfrm>
            <a:off x="457200" y="4572000"/>
            <a:ext cx="109728" cy="192024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7" name="Text 15"/>
          <p:cNvSpPr/>
          <p:nvPr/>
        </p:nvSpPr>
        <p:spPr>
          <a:xfrm>
            <a:off x="731520" y="46634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Kritik Tarih Yönetimi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31520" y="5029200"/>
            <a:ext cx="110642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Bitiş Tarihi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Başvuru adımlarının tamamlanması ve onay için son tarih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E-İmza Süreci Bitiş Tarihi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Tüm imzaların tamamlanması için SONRASI bir tarih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süresinde imzalar tamamlanmazsa başvuru değerlendirmeye ALINMAZ.  </a:t>
            </a:r>
            <a:r>
              <a:rPr lang="en-US" sz="12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⚠ MOBİL İMZA GEÇERLİ DEĞİLDİR — yalnızca nitelikli elektronik sertifika (NES) kabul edilir.</a:t>
            </a:r>
            <a:endParaRPr lang="en-US" sz="1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0"/>
            <a:ext cx="11247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8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5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57200" y="2926080"/>
            <a:ext cx="11247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Sonrası Süreç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5637276" y="4114800"/>
            <a:ext cx="914400" cy="457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429768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değerlendirme, iade gerekçeleri ve destek kararı sonrası belgeler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48/55</a:t>
            </a:r>
            <a:endParaRPr lang="en-US" sz="1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49/55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Değerlendirmede Kontrol Edilenler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Bilimsel değerlendirmeye ALINMADAN önce şu kriterler kontrol edilir: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02920" y="1993392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99339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868680" y="196596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adımlarının eksiksiz tamamlanması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846320" y="1965960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 adımın tümü doldurulmuş, e-imza süreci tamamlanmış olmalı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02920" y="2432304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15" name="Text 13"/>
          <p:cNvSpPr/>
          <p:nvPr/>
        </p:nvSpPr>
        <p:spPr>
          <a:xfrm>
            <a:off x="502920" y="2432304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68680" y="2404872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yüklemesi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846320" y="2404872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 + EK-1 + EK-2 + (gerekirse) Başkanlık Onay Yazısı yüklü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02920" y="2871216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19" name="Text 17"/>
          <p:cNvSpPr/>
          <p:nvPr/>
        </p:nvSpPr>
        <p:spPr>
          <a:xfrm>
            <a:off x="502920" y="2871216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868680" y="2843784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formatı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846320" y="2843784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Güncel form, ≤25 sayfa (EK-1/EK-2 hariç), Türkçe (İngilizce özet ve uluslararası yayın referansları hariç)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502920" y="3310128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23" name="Text 21"/>
          <p:cNvSpPr/>
          <p:nvPr/>
        </p:nvSpPr>
        <p:spPr>
          <a:xfrm>
            <a:off x="502920" y="331012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68680" y="3282696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Bilimsel yeterlilik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846320" y="3282696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değerlendirilebilecek yeterlilikte bilgi içermesi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02920" y="3749040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27" name="Text 25"/>
          <p:cNvSpPr/>
          <p:nvPr/>
        </p:nvSpPr>
        <p:spPr>
          <a:xfrm>
            <a:off x="502920" y="3749040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868680" y="3721608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 projesi kriteri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4846320" y="3721608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Frascati Kılavuzu'na uygunluk (durum tespiti/rutin veri toplama değil)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502920" y="4187952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31" name="Text 29"/>
          <p:cNvSpPr/>
          <p:nvPr/>
        </p:nvSpPr>
        <p:spPr>
          <a:xfrm>
            <a:off x="502920" y="418795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868680" y="416052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Değişiklik Bildirim Formu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4846320" y="4160520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Benzer içerikli reddedilmiş proje varsa doldurulmuş olmalı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502920" y="4626864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35" name="Text 33"/>
          <p:cNvSpPr/>
          <p:nvPr/>
        </p:nvSpPr>
        <p:spPr>
          <a:xfrm>
            <a:off x="502920" y="4626864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868680" y="4599432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Feragat Formu onayı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4846320" y="4599432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Eski ekipten ayrılan kişiler formu onaylamış olmalı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502920" y="5065776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39" name="Text 37"/>
          <p:cNvSpPr/>
          <p:nvPr/>
        </p:nvSpPr>
        <p:spPr>
          <a:xfrm>
            <a:off x="502920" y="5065776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868680" y="5038344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Kaynak-metin ilişkisi</a:t>
            </a:r>
            <a:endParaRPr lang="en-US" sz="1200" dirty="0"/>
          </a:p>
        </p:txBody>
      </p:sp>
      <p:sp>
        <p:nvSpPr>
          <p:cNvPr id="41" name="Text 39"/>
          <p:cNvSpPr/>
          <p:nvPr/>
        </p:nvSpPr>
        <p:spPr>
          <a:xfrm>
            <a:off x="4846320" y="5038344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EK-1 kaynakları metne atıfla bağlanmış olmalı</a:t>
            </a:r>
            <a:endParaRPr lang="en-US" sz="1100" dirty="0"/>
          </a:p>
        </p:txBody>
      </p:sp>
      <p:sp>
        <p:nvSpPr>
          <p:cNvPr id="42" name="Shape 40"/>
          <p:cNvSpPr/>
          <p:nvPr/>
        </p:nvSpPr>
        <p:spPr>
          <a:xfrm>
            <a:off x="502920" y="5504688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43" name="Text 41"/>
          <p:cNvSpPr/>
          <p:nvPr/>
        </p:nvSpPr>
        <p:spPr>
          <a:xfrm>
            <a:off x="502920" y="550468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868680" y="5477256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Personel eklemeleri</a:t>
            </a:r>
            <a:endParaRPr lang="en-US" sz="1200" dirty="0"/>
          </a:p>
        </p:txBody>
      </p:sp>
      <p:sp>
        <p:nvSpPr>
          <p:cNvPr id="45" name="Text 43"/>
          <p:cNvSpPr/>
          <p:nvPr/>
        </p:nvSpPr>
        <p:spPr>
          <a:xfrm>
            <a:off x="4846320" y="5477256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Araştırmacı/danışman/yurt dışı araştırmacı eksiksiz eklenmiş olmalı</a:t>
            </a:r>
            <a:endParaRPr lang="en-US" sz="1100" dirty="0"/>
          </a:p>
        </p:txBody>
      </p:sp>
      <p:sp>
        <p:nvSpPr>
          <p:cNvPr id="46" name="Shape 44"/>
          <p:cNvSpPr/>
          <p:nvPr/>
        </p:nvSpPr>
        <p:spPr>
          <a:xfrm>
            <a:off x="502920" y="5943600"/>
            <a:ext cx="256032" cy="256032"/>
          </a:xfrm>
          <a:prstGeom prst="ellipse">
            <a:avLst/>
          </a:prstGeom>
          <a:solidFill>
            <a:srgbClr val="548235"/>
          </a:solidFill>
          <a:ln/>
        </p:spPr>
      </p:sp>
      <p:sp>
        <p:nvSpPr>
          <p:cNvPr id="47" name="Text 45"/>
          <p:cNvSpPr/>
          <p:nvPr/>
        </p:nvSpPr>
        <p:spPr>
          <a:xfrm>
            <a:off x="502920" y="5943600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200" dirty="0"/>
          </a:p>
        </p:txBody>
      </p:sp>
      <p:sp>
        <p:nvSpPr>
          <p:cNvPr id="48" name="Text 46"/>
          <p:cNvSpPr/>
          <p:nvPr/>
        </p:nvSpPr>
        <p:spPr>
          <a:xfrm>
            <a:off x="868680" y="5916168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Bütçe limiti</a:t>
            </a:r>
            <a:endParaRPr lang="en-US" sz="1200" dirty="0"/>
          </a:p>
        </p:txBody>
      </p:sp>
      <p:sp>
        <p:nvSpPr>
          <p:cNvPr id="49" name="Text 47"/>
          <p:cNvSpPr/>
          <p:nvPr/>
        </p:nvSpPr>
        <p:spPr>
          <a:xfrm>
            <a:off x="4846320" y="5916168"/>
            <a:ext cx="7040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üst limiti (3.000.000 TL toplam, yıllık sınırsız) aşılmamış olmalı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 Üst Limitleri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 Temmuz 2024 itibarıyla geçerli aylık burs miktarları:</a:t>
            </a:r>
            <a:endParaRPr lang="en-US" sz="14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31520" y="2103120"/>
          <a:ext cx="10789920" cy="914400"/>
        </p:xfrm>
        <a:graphic>
          <a:graphicData uri="http://schemas.openxmlformats.org/drawingml/2006/table">
            <a:tbl>
              <a:tblPr/>
              <a:tblGrid>
                <a:gridCol w="530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Bursiyer Niteliği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Ücret Karşılığı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Çalışmıyorsa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Ücretli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Çalışıyorsa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C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Lisans Öğrencisi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4.800 TL/ay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—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Yüksek Lisans Öğrencisi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16.500 TL/ay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4.800 TL/ay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Doktora Öğrencisi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24.000 TL/ay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6.600 TL/ay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Doktora Öğrencisi (isteğe bağlı sigortalı)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27.200 TL/ay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—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Doktora Sonrası Araştırmacı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32.000 TL/ay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—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Doktora Sonrası Araştırmacı (isteğe bağlı sigortalı)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1F1F1F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35.200 TL/ay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Bahnschrift" pitchFamily="34" charset="0"/>
                          <a:ea typeface="Bahnschrift" pitchFamily="34" charset="-122"/>
                          <a:cs typeface="Bahnschrift" pitchFamily="34" charset="-120"/>
                        </a:rPr>
                        <a:t>—</a:t>
                      </a:r>
                      <a:endParaRPr lang="en-US" sz="1300" dirty="0">
                        <a:latin typeface="Bahnschrift" charset="0"/>
                        <a:ea typeface="Bahnschrift" charset="0"/>
                        <a:cs typeface="Bahnschrift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 8"/>
          <p:cNvSpPr/>
          <p:nvPr/>
        </p:nvSpPr>
        <p:spPr>
          <a:xfrm>
            <a:off x="731520" y="5943600"/>
            <a:ext cx="10789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* Doktora sonrası araştırmacının projelerde istihdam edilmesi halinde burs üst limiti 43.200 TL/ay olarak uygulanır.</a:t>
            </a:r>
            <a:endParaRPr lang="en-US" sz="11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50/55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Sık Görülen İade Gerekçeleri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Rehberde açıkça vurgulanan iade nedenleri — bunlara karşı özel dikkat gerekir: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2011680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2800" dirty="0"/>
          </a:p>
        </p:txBody>
      </p:sp>
      <p:sp>
        <p:nvSpPr>
          <p:cNvPr id="12" name="Shape 10"/>
          <p:cNvSpPr/>
          <p:nvPr/>
        </p:nvSpPr>
        <p:spPr>
          <a:xfrm>
            <a:off x="1463040" y="2011680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13" name="Text 11"/>
          <p:cNvSpPr/>
          <p:nvPr/>
        </p:nvSpPr>
        <p:spPr>
          <a:xfrm>
            <a:off x="1691640" y="2084832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Formu Formatı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691640" y="23774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Güncel form kullanılmamış, maddelerin eksik olması veya projeyi değerlendirebilecek yeterlilikte bilgi içermemesi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" y="2862072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6" name="Text 14"/>
          <p:cNvSpPr/>
          <p:nvPr/>
        </p:nvSpPr>
        <p:spPr>
          <a:xfrm>
            <a:off x="457200" y="2862072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2800" dirty="0"/>
          </a:p>
        </p:txBody>
      </p:sp>
      <p:sp>
        <p:nvSpPr>
          <p:cNvPr id="17" name="Shape 15"/>
          <p:cNvSpPr/>
          <p:nvPr/>
        </p:nvSpPr>
        <p:spPr>
          <a:xfrm>
            <a:off x="1463040" y="2862072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18" name="Text 16"/>
          <p:cNvSpPr/>
          <p:nvPr/>
        </p:nvSpPr>
        <p:spPr>
          <a:xfrm>
            <a:off x="1691640" y="2935224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 Projesi Kriteri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691640" y="3227832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araştırma projesi kriterlerine uygun olmaması (durum tespiti, veri toplama veya altyapı niteliğinde)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57200" y="3712464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1" name="Text 19"/>
          <p:cNvSpPr/>
          <p:nvPr/>
        </p:nvSpPr>
        <p:spPr>
          <a:xfrm>
            <a:off x="457200" y="3712464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2800" dirty="0"/>
          </a:p>
        </p:txBody>
      </p:sp>
      <p:sp>
        <p:nvSpPr>
          <p:cNvPr id="22" name="Shape 20"/>
          <p:cNvSpPr/>
          <p:nvPr/>
        </p:nvSpPr>
        <p:spPr>
          <a:xfrm>
            <a:off x="1463040" y="3712464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23" name="Text 21"/>
          <p:cNvSpPr/>
          <p:nvPr/>
        </p:nvSpPr>
        <p:spPr>
          <a:xfrm>
            <a:off x="1691640" y="3785616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Kaynak Listesi Sorunu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1691640" y="4078224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Kaynak listesinin güncel olmaması, metin ile ilişkilendirilmemesi veya atıf yapılan çalışmalara kaynakçada yer verilmemesi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57200" y="4562856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6" name="Text 24"/>
          <p:cNvSpPr/>
          <p:nvPr/>
        </p:nvSpPr>
        <p:spPr>
          <a:xfrm>
            <a:off x="457200" y="4562856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</a:t>
            </a:r>
            <a:endParaRPr lang="en-US" sz="2800" dirty="0"/>
          </a:p>
        </p:txBody>
      </p:sp>
      <p:sp>
        <p:nvSpPr>
          <p:cNvPr id="27" name="Shape 25"/>
          <p:cNvSpPr/>
          <p:nvPr/>
        </p:nvSpPr>
        <p:spPr>
          <a:xfrm>
            <a:off x="1463040" y="4562856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28" name="Text 26"/>
          <p:cNvSpPr/>
          <p:nvPr/>
        </p:nvSpPr>
        <p:spPr>
          <a:xfrm>
            <a:off x="1691640" y="4636008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Değişiklik Bildirim Formu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691640" y="4928616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Aynı/benzer proje reddedilmişse formun doldurulmaması veya içeriğinin son ret raporundaki eleştirileri yansıtmaması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457200" y="5413248"/>
            <a:ext cx="914400" cy="75895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457200" y="5413248"/>
            <a:ext cx="9144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05</a:t>
            </a:r>
            <a:endParaRPr lang="en-US" sz="2800" dirty="0"/>
          </a:p>
        </p:txBody>
      </p:sp>
      <p:sp>
        <p:nvSpPr>
          <p:cNvPr id="32" name="Shape 30"/>
          <p:cNvSpPr/>
          <p:nvPr/>
        </p:nvSpPr>
        <p:spPr>
          <a:xfrm>
            <a:off x="1463040" y="5413248"/>
            <a:ext cx="10424160" cy="758952"/>
          </a:xfrm>
          <a:prstGeom prst="roundRect">
            <a:avLst>
              <a:gd name="adj" fmla="val 14458"/>
            </a:avLst>
          </a:prstGeom>
          <a:solidFill>
            <a:srgbClr val="D2DBE7"/>
          </a:solidFill>
          <a:ln/>
        </p:spPr>
      </p:sp>
      <p:sp>
        <p:nvSpPr>
          <p:cNvPr id="33" name="Text 31"/>
          <p:cNvSpPr/>
          <p:nvPr/>
        </p:nvSpPr>
        <p:spPr>
          <a:xfrm>
            <a:off x="1691640" y="548640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Benzerliği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1691640" y="5779008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Daha önce TÜBİTAK'a veya başka bir kuruluşa sunulan projelerle benzer içerikli olma (sonuçlanmış veya öneri durumunda olanlar dahil)</a:t>
            </a:r>
            <a:endParaRPr lang="en-US" sz="11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51/55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Kararı Sonrasında İstenen Belgeler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desteklenmesine karar verildikten sonra İlgili Araştırma Destek Grubu tarafından belirlenen tarihe kadar sunulmalıdır: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557784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1" name="Shape 9"/>
          <p:cNvSpPr/>
          <p:nvPr/>
        </p:nvSpPr>
        <p:spPr>
          <a:xfrm>
            <a:off x="640080" y="21945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1945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325880" y="21945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Etik Kurul İzni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1325880" y="2606040"/>
            <a:ext cx="4572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İnsan/hayvan deneyleri içeren projeler için etik kurul onayı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17920" y="2011680"/>
            <a:ext cx="557784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16" name="Shape 14"/>
          <p:cNvSpPr/>
          <p:nvPr/>
        </p:nvSpPr>
        <p:spPr>
          <a:xfrm>
            <a:off x="6400800" y="219456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0" y="21945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086600" y="21945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Yasal / Özel İzin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7086600" y="2606040"/>
            <a:ext cx="4572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Koruma alanları, orman, SİT alanları, kültür varlıkları gibi konularda gerekli resmi izinler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57200" y="4114800"/>
            <a:ext cx="557784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1" name="Shape 19"/>
          <p:cNvSpPr/>
          <p:nvPr/>
        </p:nvSpPr>
        <p:spPr>
          <a:xfrm>
            <a:off x="640080" y="429768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2" name="Text 20"/>
          <p:cNvSpPr/>
          <p:nvPr/>
        </p:nvSpPr>
        <p:spPr>
          <a:xfrm>
            <a:off x="640080" y="42976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1325880" y="42976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 Beyannamesi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325880" y="4709160"/>
            <a:ext cx="4572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 sermaye şirketleri ve yönetici/ortakları projede yer alıyorsa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6217920" y="4114800"/>
            <a:ext cx="557784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26" name="Shape 24"/>
          <p:cNvSpPr/>
          <p:nvPr/>
        </p:nvSpPr>
        <p:spPr>
          <a:xfrm>
            <a:off x="6400800" y="4297680"/>
            <a:ext cx="548640" cy="54864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7" name="Text 25"/>
          <p:cNvSpPr/>
          <p:nvPr/>
        </p:nvSpPr>
        <p:spPr>
          <a:xfrm>
            <a:off x="6400800" y="42976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7086600" y="42976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Proforma Fatura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7086600" y="4709160"/>
            <a:ext cx="4572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Talep edilen makine-teçhizat ve hizmet alımı için (sarf malzemeler hariç)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457200" y="6309360"/>
            <a:ext cx="11430000" cy="457200"/>
          </a:xfrm>
          <a:prstGeom prst="roundRect">
            <a:avLst>
              <a:gd name="adj" fmla="val 24000"/>
            </a:avLst>
          </a:prstGeom>
          <a:solidFill>
            <a:srgbClr val="C0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457200" y="6309360"/>
            <a:ext cx="1143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⚠  Belgelerin belirlenen sürede sunulmaması halinde projenin destek kararı İPTAL edilir.</a:t>
            </a:r>
            <a:endParaRPr lang="en-US" sz="13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52/55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Güncel Durumunu Takip Etme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'Başvurularım' menüsündeki 'Proje Durumu' satırından, projenin her aşamada hangi statüde olduğunu takip edebilirsiniz: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860908" y="3017520"/>
            <a:ext cx="10469880" cy="45720"/>
          </a:xfrm>
          <a:prstGeom prst="rect">
            <a:avLst/>
          </a:prstGeom>
          <a:solidFill>
            <a:srgbClr val="BFBFBF"/>
          </a:solidFill>
          <a:ln/>
        </p:spPr>
      </p:sp>
      <p:sp>
        <p:nvSpPr>
          <p:cNvPr id="11" name="Shape 9"/>
          <p:cNvSpPr/>
          <p:nvPr/>
        </p:nvSpPr>
        <p:spPr>
          <a:xfrm>
            <a:off x="883768" y="2743200"/>
            <a:ext cx="548640" cy="548640"/>
          </a:xfrm>
          <a:prstGeom prst="ellipse">
            <a:avLst/>
          </a:prstGeom>
          <a:solidFill>
            <a:srgbClr val="BFBFBF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8376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0370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Taslak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2529688" y="2743200"/>
            <a:ext cx="548640" cy="548640"/>
          </a:xfrm>
          <a:prstGeom prst="ellipse">
            <a:avLst/>
          </a:prstGeom>
          <a:solidFill>
            <a:srgbClr val="4472C4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52968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04962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Onaylı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175608" y="2743200"/>
            <a:ext cx="548640" cy="548640"/>
          </a:xfrm>
          <a:prstGeom prst="ellipse">
            <a:avLst/>
          </a:prstGeom>
          <a:solidFill>
            <a:srgbClr val="1B3C6B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17560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69554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Öneri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821528" y="2743200"/>
            <a:ext cx="548640" cy="548640"/>
          </a:xfrm>
          <a:prstGeom prst="ellipse">
            <a:avLst/>
          </a:prstGeom>
          <a:solidFill>
            <a:srgbClr val="548235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82152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34146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Desteklenmesine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Karar Verildi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7467448" y="2743200"/>
            <a:ext cx="548640" cy="548640"/>
          </a:xfrm>
          <a:prstGeom prst="ellipse">
            <a:avLst/>
          </a:prstGeom>
          <a:solidFill>
            <a:srgbClr val="548235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46744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98738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Sözleşme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Sürecinde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9113368" y="2743200"/>
            <a:ext cx="548640" cy="548640"/>
          </a:xfrm>
          <a:prstGeom prst="ellipse">
            <a:avLst/>
          </a:prstGeom>
          <a:solidFill>
            <a:srgbClr val="2E7D32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11336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63330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Yürürlükte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10759288" y="2743200"/>
            <a:ext cx="548640" cy="548640"/>
          </a:xfrm>
          <a:prstGeom prst="ellipse">
            <a:avLst/>
          </a:prstGeom>
          <a:solidFill>
            <a:srgbClr val="1B3C6B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10759288" y="274320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7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0279228" y="3429000"/>
            <a:ext cx="1508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Sonuçlandı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457200" y="4572000"/>
            <a:ext cx="11430000" cy="1828800"/>
          </a:xfrm>
          <a:prstGeom prst="roundRect">
            <a:avLst>
              <a:gd name="adj" fmla="val 6000"/>
            </a:avLst>
          </a:prstGeom>
          <a:solidFill>
            <a:srgbClr val="D2DBE7"/>
          </a:solidFill>
          <a:ln/>
        </p:spPr>
      </p:sp>
      <p:sp>
        <p:nvSpPr>
          <p:cNvPr id="33" name="Text 31"/>
          <p:cNvSpPr/>
          <p:nvPr/>
        </p:nvSpPr>
        <p:spPr>
          <a:xfrm>
            <a:off x="685800" y="46634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statüde ne olur?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777240" y="5029200"/>
            <a:ext cx="10972800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Taslak / Onaylı / Öneri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Başvuru aşaması (taslağı doldurma, onaylama, ön değerlendirmeye sunulma)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Desteklenmesine Karar Verildi / Sözleşme Sürecinde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Panel sonrası pozitif karar, sözleşme imzalama süreci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Yürürlükte / Sonuçlandı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→ Proje aktif yürütülüyor veya başarıyla tamamlandı, izleme raporları dönemi</a:t>
            </a:r>
            <a:endParaRPr lang="en-US" sz="11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53/55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Öncesi Son Kontrol Listesi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Başvuruyu onaylamadan önce şunların TAMAMLANDIĞINDAN emin olun: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02920" y="1993392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02920" y="199339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68680" y="196596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bilgileri güncel (tüm ekip üyeleri için: yayınlar, öğrenim, deneyim, uzmanlık alanları)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02920" y="2432304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02920" y="2432304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68680" y="2404872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sertifikası hazır (yurt dışı araştırmacı/danışman dışındaki tüm imzacılar için)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02920" y="2871216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02920" y="287121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68680" y="2843784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Kota kontrol edildi (6 puan limitini aşmayacak şekilde, eski taslaklar silindi)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502920" y="3310128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02920" y="331012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868680" y="3282696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Güncel başvuru formu kullanıldı (ana form ≤25 sayfa, Türkçe)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502920" y="3749040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374904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68680" y="3721608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EK-1 Kaynaklar tamamlandı ve metin ile ilişkilendirildi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502920" y="4187952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02920" y="418795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868680" y="41605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EK-2 Bütçe ve Gerekçesi tamamlandı (genel tablo + alt tablolar uyumlu)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502920" y="4626864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02920" y="4626864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868680" y="4599432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Veri Yönetim Planı hazır ve yüklendi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502920" y="5065776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02920" y="506577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868680" y="5038344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 adımın tümü doldurulup kaydedildi (Proje Başvuru Kontrol Listesi işaretlendi)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502920" y="5504688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02920" y="550468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868680" y="5477256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Benzerlik kontrolü yapıldı (aynı/benzer önceki projelerle çatışma yok)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502920" y="5943600"/>
            <a:ext cx="274320" cy="274320"/>
          </a:xfrm>
          <a:prstGeom prst="rect">
            <a:avLst/>
          </a:prstGeom>
          <a:solidFill>
            <a:srgbClr val="FFFFFF"/>
          </a:solidFill>
          <a:ln w="19050">
            <a:solidFill>
              <a:srgbClr val="1B3C6B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02920" y="594360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868680" y="5916168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onaylandı + E-imza süreci son tarihten önce tamamlandı</a:t>
            </a:r>
            <a:endParaRPr lang="en-US" sz="1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54/55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İletişim ve Faydalı Kaynaklar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457200" y="155448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Online Kaynaklar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11430000" cy="594360"/>
          </a:xfrm>
          <a:prstGeom prst="roundRect">
            <a:avLst>
              <a:gd name="adj" fmla="val 18462"/>
            </a:avLst>
          </a:prstGeom>
          <a:solidFill>
            <a:srgbClr val="D2DBE7"/>
          </a:solidFill>
          <a:ln/>
        </p:spPr>
      </p:sp>
      <p:sp>
        <p:nvSpPr>
          <p:cNvPr id="11" name="Text 9"/>
          <p:cNvSpPr/>
          <p:nvPr/>
        </p:nvSpPr>
        <p:spPr>
          <a:xfrm>
            <a:off x="731520" y="20116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1001 Programı Sayfası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5943600" y="2011680"/>
            <a:ext cx="5760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tubitak.gov.tr/ardeb1001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457200" y="2697480"/>
            <a:ext cx="11430000" cy="594360"/>
          </a:xfrm>
          <a:prstGeom prst="roundRect">
            <a:avLst>
              <a:gd name="adj" fmla="val 18462"/>
            </a:avLst>
          </a:prstGeom>
          <a:solidFill>
            <a:srgbClr val="D2DBE7"/>
          </a:solidFill>
          <a:ln/>
        </p:spPr>
      </p:sp>
      <p:sp>
        <p:nvSpPr>
          <p:cNvPr id="14" name="Text 12"/>
          <p:cNvSpPr/>
          <p:nvPr/>
        </p:nvSpPr>
        <p:spPr>
          <a:xfrm>
            <a:off x="731520" y="26974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Başvuru Sistemi (PBS)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943600" y="2697480"/>
            <a:ext cx="5760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ardeb-pbs.tubitak.gov.tr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457200" y="3383280"/>
            <a:ext cx="11430000" cy="594360"/>
          </a:xfrm>
          <a:prstGeom prst="roundRect">
            <a:avLst>
              <a:gd name="adj" fmla="val 18462"/>
            </a:avLst>
          </a:prstGeom>
          <a:solidFill>
            <a:srgbClr val="D2DBE7"/>
          </a:solidFill>
          <a:ln/>
        </p:spPr>
      </p:sp>
      <p:sp>
        <p:nvSpPr>
          <p:cNvPr id="17" name="Text 15"/>
          <p:cNvSpPr/>
          <p:nvPr/>
        </p:nvSpPr>
        <p:spPr>
          <a:xfrm>
            <a:off x="731520" y="33832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Giriş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5943600" y="3383280"/>
            <a:ext cx="5760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arbis.tubitak.gov.tr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457200" y="4069080"/>
            <a:ext cx="11430000" cy="594360"/>
          </a:xfrm>
          <a:prstGeom prst="roundRect">
            <a:avLst>
              <a:gd name="adj" fmla="val 18462"/>
            </a:avLst>
          </a:prstGeom>
          <a:solidFill>
            <a:srgbClr val="D2DBE7"/>
          </a:solidFill>
          <a:ln/>
        </p:spPr>
      </p:sp>
      <p:sp>
        <p:nvSpPr>
          <p:cNvPr id="20" name="Text 18"/>
          <p:cNvSpPr/>
          <p:nvPr/>
        </p:nvSpPr>
        <p:spPr>
          <a:xfrm>
            <a:off x="731520" y="406908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E-İmza Dosya İmzalama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5943600" y="4069080"/>
            <a:ext cx="5760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e-imza.tubitak.gov.tr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457200" y="5029200"/>
            <a:ext cx="11430000" cy="1554480"/>
          </a:xfrm>
          <a:prstGeom prst="roundRect">
            <a:avLst>
              <a:gd name="adj" fmla="val 7059"/>
            </a:avLst>
          </a:prstGeom>
          <a:solidFill>
            <a:srgbClr val="1B3C6B"/>
          </a:solidFill>
          <a:ln/>
        </p:spPr>
      </p:sp>
      <p:sp>
        <p:nvSpPr>
          <p:cNvPr id="23" name="Text 21"/>
          <p:cNvSpPr/>
          <p:nvPr/>
        </p:nvSpPr>
        <p:spPr>
          <a:xfrm>
            <a:off x="685800" y="512064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Doğrudan İletişim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777240" y="5486400"/>
            <a:ext cx="109728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1300" b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Çağrı Merkezi:  </a:t>
            </a: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444 66 90</a:t>
            </a:r>
            <a:endParaRPr lang="en-US" sz="13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300" b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Soruları E-posta:  </a:t>
            </a:r>
            <a:r>
              <a:rPr lang="en-US" sz="1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ardeb-pbs@tubitak.gov.tr  </a:t>
            </a:r>
            <a:r>
              <a:rPr lang="en-US" sz="1100" i="1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(konu başlığı [1001] ile başlamalı)</a:t>
            </a:r>
            <a:endParaRPr lang="en-US" sz="13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300" b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E-İmza Soruları:  </a:t>
            </a:r>
            <a:r>
              <a:rPr lang="en-US" sz="1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ardeb.e-imza@tubitak.gov.tr</a:t>
            </a:r>
            <a:endParaRPr lang="en-US" sz="13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8E4A9F2B-80B8-D802-1DF4-236EED4E309E}"/>
              </a:ext>
            </a:extLst>
          </p:cNvPr>
          <p:cNvSpPr/>
          <p:nvPr/>
        </p:nvSpPr>
        <p:spPr>
          <a:xfrm>
            <a:off x="0" y="4616824"/>
            <a:ext cx="12192000" cy="1237129"/>
          </a:xfrm>
          <a:prstGeom prst="rect">
            <a:avLst/>
          </a:prstGeom>
          <a:solidFill>
            <a:srgbClr val="1B3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Bahnschrift" panose="020B0502040204020203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3E5D985-ED60-DEC9-6711-607008A2BCD3}"/>
              </a:ext>
            </a:extLst>
          </p:cNvPr>
          <p:cNvSpPr txBox="1"/>
          <p:nvPr/>
        </p:nvSpPr>
        <p:spPr>
          <a:xfrm>
            <a:off x="243840" y="4727555"/>
            <a:ext cx="12397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Bahnschrift" panose="020B0502040204020203" pitchFamily="34" charset="0"/>
              </a:rPr>
              <a:t>Başvurunuzu Birlikte Şekillendirelim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Bahnschrift" panose="020B0502040204020203" pitchFamily="34" charset="0"/>
              </a:rPr>
              <a:t>ARDEK olarak proje geliştirme sürecinizin her adımında yanındayız.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E7362E0-BA11-A3FD-B601-3B87E5CAE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9" y="517151"/>
            <a:ext cx="3362325" cy="34480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9F5A871-DEBF-684E-ADCB-8502177EE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85" y="517151"/>
            <a:ext cx="3209925" cy="34671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6EEA85E-5964-5522-C4B9-CE9F6B354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1" y="507626"/>
            <a:ext cx="3314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5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180076" y="1645920"/>
            <a:ext cx="1828800" cy="3657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1920240"/>
            <a:ext cx="1219169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400" b="1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6400" dirty="0"/>
          </a:p>
        </p:txBody>
      </p:sp>
      <p:sp>
        <p:nvSpPr>
          <p:cNvPr id="4" name="Shape 2"/>
          <p:cNvSpPr/>
          <p:nvPr/>
        </p:nvSpPr>
        <p:spPr>
          <a:xfrm>
            <a:off x="4114800" y="2880360"/>
            <a:ext cx="3931920" cy="2743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2971800"/>
            <a:ext cx="1219169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kern="0" spc="6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0" y="4114800"/>
            <a:ext cx="1219169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FFFF9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Teşekkürler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0" y="4937760"/>
            <a:ext cx="121916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Sorularınız için Araştırma Destek Koordinatörlüğü ile iletişime geçebilirsiniz.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0" y="5943600"/>
            <a:ext cx="12191695" cy="36576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0" y="6126480"/>
            <a:ext cx="121916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kern="0" spc="3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www.karabuk.edu.tr    |    444 0 478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Dönemli Başvuru Sistemi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731520" y="1554480"/>
            <a:ext cx="10698480" cy="914400"/>
          </a:xfrm>
          <a:prstGeom prst="roundRect">
            <a:avLst>
              <a:gd name="adj" fmla="val 12000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1005840" y="1645920"/>
            <a:ext cx="10149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1001 Programı, yılda iki dönem açılan dönemli bir başvuru programıdır. Başvuru sisteminin açık olduğu dönem dışında öneri kabul edilmez.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1371600" y="3840480"/>
            <a:ext cx="9418320" cy="457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2" name="Shape 10"/>
          <p:cNvSpPr/>
          <p:nvPr/>
        </p:nvSpPr>
        <p:spPr>
          <a:xfrm>
            <a:off x="1691640" y="3520440"/>
            <a:ext cx="640080" cy="64008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169164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31520" y="42976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PBS Açılır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731520" y="475488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başvuru tarihinden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~45 gün önce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480560" y="3520440"/>
            <a:ext cx="640080" cy="64008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448056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3520440" y="42976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Hazırlık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3520440" y="475488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+ EK-1/EK-2 +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VYP hazırlanır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7269480" y="3520440"/>
            <a:ext cx="640080" cy="64008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1" name="Text 19"/>
          <p:cNvSpPr/>
          <p:nvPr/>
        </p:nvSpPr>
        <p:spPr>
          <a:xfrm>
            <a:off x="726948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6309360" y="42976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Onayı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6309360" y="475488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Taslak tamamlanır,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"Onayla" butonuna basılır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10058400" y="3520440"/>
            <a:ext cx="640080" cy="64008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5" name="Text 23"/>
          <p:cNvSpPr/>
          <p:nvPr/>
        </p:nvSpPr>
        <p:spPr>
          <a:xfrm>
            <a:off x="1005840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9098280" y="42976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9098280" y="475488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başvuru tarihinden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 tamamlanmalı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731520" y="5852160"/>
            <a:ext cx="10698480" cy="685800"/>
          </a:xfrm>
          <a:prstGeom prst="roundRect">
            <a:avLst>
              <a:gd name="adj" fmla="val 16000"/>
            </a:avLst>
          </a:prstGeom>
          <a:solidFill>
            <a:srgbClr val="FFF2CC"/>
          </a:solidFill>
          <a:ln/>
        </p:spPr>
      </p:sp>
      <p:sp>
        <p:nvSpPr>
          <p:cNvPr id="29" name="Text 27"/>
          <p:cNvSpPr/>
          <p:nvPr/>
        </p:nvSpPr>
        <p:spPr>
          <a:xfrm>
            <a:off x="914400" y="5870448"/>
            <a:ext cx="10332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⚠  Aynı dönemde birden fazla 1001 başvurusu yapılamaz. Her taslak bile görev alma kotanızdan sayılır.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B3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0"/>
            <a:ext cx="11247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8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2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57200" y="2926080"/>
            <a:ext cx="11247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Ekip Yapısı ve Görev Koşulları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5637276" y="4114800"/>
            <a:ext cx="914400" cy="457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429768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Yürütücü, araştırmacı, danışman, bursiyer şartları ve ARDEB kotası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7/55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8/55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Yürütücüsü Şartları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731520" y="169164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0" name="Text 8"/>
          <p:cNvSpPr/>
          <p:nvPr/>
        </p:nvSpPr>
        <p:spPr>
          <a:xfrm>
            <a:off x="731520" y="169164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463040" y="1600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Akademik Derece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1463040" y="196596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az doktora / tıpta uzmanlık / sanatta yeterlik + kurumunda kadrolu/tam zamanlı personel (emekli ve çalışmayan doktoralılar hariç)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731520" y="265176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4" name="Text 12"/>
          <p:cNvSpPr/>
          <p:nvPr/>
        </p:nvSpPr>
        <p:spPr>
          <a:xfrm>
            <a:off x="731520" y="265176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463040" y="256032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İkamet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1463040" y="292608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Türkiye Cumhuriyeti sınırları içinde ikamet (KKTC'den yapılan başvurular hariç)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31520" y="361188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18" name="Text 16"/>
          <p:cNvSpPr/>
          <p:nvPr/>
        </p:nvSpPr>
        <p:spPr>
          <a:xfrm>
            <a:off x="731520" y="361188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463040" y="35204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1463040" y="388620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 güncel ve eksiksiz, nitelikli elektronik sertifika sahibi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731520" y="457200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2" name="Text 20"/>
          <p:cNvSpPr/>
          <p:nvPr/>
        </p:nvSpPr>
        <p:spPr>
          <a:xfrm>
            <a:off x="731520" y="45720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463040" y="44805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Emekli / Çalışmayan Doktoralı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463040" y="484632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Projeyi yürütmek için izin aldıkları kuruluş adına başvurabilir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731520" y="5532120"/>
            <a:ext cx="502920" cy="502920"/>
          </a:xfrm>
          <a:prstGeom prst="ellipse">
            <a:avLst/>
          </a:prstGeom>
          <a:solidFill>
            <a:srgbClr val="1B3C6B"/>
          </a:solidFill>
          <a:ln/>
        </p:spPr>
      </p:sp>
      <p:sp>
        <p:nvSpPr>
          <p:cNvPr id="26" name="Text 24"/>
          <p:cNvSpPr/>
          <p:nvPr/>
        </p:nvSpPr>
        <p:spPr>
          <a:xfrm>
            <a:off x="731520" y="55321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463040" y="544068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Üst Yönetici Kısıtı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1463040" y="580644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Rektör/Yrd., Başhekim/Yrd., Hastane Yöneticisi, Bakan/Yrd., Genel Müdür/Yrd., İl MEM Müdürü yürütücü olamaz; en fazla 3 projede araştırmacı olabilir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371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1737360" y="182880"/>
            <a:ext cx="10149840" cy="3657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" name="Text 2"/>
          <p:cNvSpPr/>
          <p:nvPr/>
        </p:nvSpPr>
        <p:spPr>
          <a:xfrm>
            <a:off x="1920240" y="182880"/>
            <a:ext cx="9966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737360" y="566928"/>
            <a:ext cx="5486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6" name="Shape 4"/>
          <p:cNvSpPr/>
          <p:nvPr/>
        </p:nvSpPr>
        <p:spPr>
          <a:xfrm>
            <a:off x="1737360" y="640080"/>
            <a:ext cx="4114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7" name="Text 5"/>
          <p:cNvSpPr/>
          <p:nvPr/>
        </p:nvSpPr>
        <p:spPr>
          <a:xfrm>
            <a:off x="11094415" y="644652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9/55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86868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 Şartları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548640" y="1600200"/>
            <a:ext cx="5486400" cy="4846320"/>
          </a:xfrm>
          <a:prstGeom prst="roundRect">
            <a:avLst>
              <a:gd name="adj" fmla="val 2264"/>
            </a:avLst>
          </a:prstGeom>
          <a:solidFill>
            <a:srgbClr val="D2DBE7"/>
          </a:solidFill>
          <a:ln/>
        </p:spPr>
      </p:sp>
      <p:sp>
        <p:nvSpPr>
          <p:cNvPr id="10" name="Text 8"/>
          <p:cNvSpPr/>
          <p:nvPr/>
        </p:nvSpPr>
        <p:spPr>
          <a:xfrm>
            <a:off x="822960" y="173736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Temel Şartlar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822960" y="2286000"/>
            <a:ext cx="493776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az 4 yıllık üniversite lisans eğitimi + kurumunda kadrolu/tam zamanlı personel olma zorunluluğu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Türkiye'de ikamet etme zorunluluğu (yurt dışı araştırmacı hariç)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 güncel ve eksiksiz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Nitelikli elektronik sertifika sahibi olmak (yurt dışı araştırmacı hariç)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Yabancı uyruklu ise Türkiye'de bir kurum/kuruluşta görev yapmak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263640" y="1600200"/>
            <a:ext cx="5440680" cy="4846320"/>
          </a:xfrm>
          <a:prstGeom prst="roundRect">
            <a:avLst>
              <a:gd name="adj" fmla="val 2264"/>
            </a:avLst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6537960" y="1737360"/>
            <a:ext cx="4892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Katkı Oranı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6537960" y="2331720"/>
            <a:ext cx="4892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Minimum </a:t>
            </a: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%10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537960" y="2880360"/>
            <a:ext cx="4892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Maksimum </a:t>
            </a: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%50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537960" y="3429000"/>
            <a:ext cx="4892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2DBE7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Toplam </a:t>
            </a: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%100'ü aşamaz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537960" y="4206240"/>
            <a:ext cx="4892040" cy="457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6537960" y="4343400"/>
            <a:ext cx="4892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FFB3B3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DİKKAT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537960" y="4709160"/>
            <a:ext cx="4892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Katkı oranı başvuru değerlendirmeye alındıktan sonra kesinlikle değiştirilemez. PTİ hesaplaması bu oranlar üzerinden yapılır.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hnschrif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ahnschrift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56</Slides>
  <Notes>55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TÜBİTAK 1001 Başvuru Rehberi</dc:title>
  <dc:subject>PptxGenJS Presentation</dc:subject>
  <dc:creator>Bilge Kaan Özdemir</dc:creator>
  <cp:lastModifiedBy>bilge kaan özdemir</cp:lastModifiedBy>
  <cp:revision>6</cp:revision>
  <dcterms:created xsi:type="dcterms:W3CDTF">2026-04-18T18:27:40Z</dcterms:created>
  <dcterms:modified xsi:type="dcterms:W3CDTF">2026-04-27T12:54:07Z</dcterms:modified>
</cp:coreProperties>
</file>