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31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2" r:id="rId56"/>
    <p:sldId id="310" r:id="rId5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8AE40-8183-6347-8125-C9D53FEAF153}" type="datetimeFigureOut">
              <a:rPr lang="tr-TR" smtClean="0"/>
              <a:t>14.05.2026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AE4BE-8D01-B948-B591-E4D21676FB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11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 /><Relationship Id="rId1" Type="http://schemas.openxmlformats.org/officeDocument/2006/relationships/notesMaster" Target="../notesMasters/notesMaster1.xml" 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 /><Relationship Id="rId1" Type="http://schemas.openxmlformats.org/officeDocument/2006/relationships/notesMaster" Target="../notesMasters/notesMaster1.xml" 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 /><Relationship Id="rId1" Type="http://schemas.openxmlformats.org/officeDocument/2006/relationships/notesMaster" Target="../notesMasters/notesMaster1.xml" 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 /><Relationship Id="rId1" Type="http://schemas.openxmlformats.org/officeDocument/2006/relationships/notesMaster" Target="../notesMasters/notesMaster1.xml" 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 /><Relationship Id="rId1" Type="http://schemas.openxmlformats.org/officeDocument/2006/relationships/notesMaster" Target="../notesMasters/notesMaster1.xml" 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1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1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1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1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1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41.xml" /><Relationship Id="rId1" Type="http://schemas.openxmlformats.org/officeDocument/2006/relationships/slideLayout" Target="../slideLayouts/slideLayout1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 /><Relationship Id="rId1" Type="http://schemas.openxmlformats.org/officeDocument/2006/relationships/slideLayout" Target="../slideLayouts/slideLayout1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 /><Relationship Id="rId1" Type="http://schemas.openxmlformats.org/officeDocument/2006/relationships/slideLayout" Target="../slideLayouts/slideLayout1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 /><Relationship Id="rId1" Type="http://schemas.openxmlformats.org/officeDocument/2006/relationships/slideLayout" Target="../slideLayouts/slideLayout1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45.xml" /><Relationship Id="rId1" Type="http://schemas.openxmlformats.org/officeDocument/2006/relationships/slideLayout" Target="../slideLayouts/slideLayout1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46.xml" /><Relationship Id="rId1" Type="http://schemas.openxmlformats.org/officeDocument/2006/relationships/slideLayout" Target="../slideLayouts/slideLayout1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 /><Relationship Id="rId1" Type="http://schemas.openxmlformats.org/officeDocument/2006/relationships/slideLayout" Target="../slideLayouts/slideLayout1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 /><Relationship Id="rId1" Type="http://schemas.openxmlformats.org/officeDocument/2006/relationships/slideLayout" Target="../slideLayouts/slideLayout1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 /><Relationship Id="rId1" Type="http://schemas.openxmlformats.org/officeDocument/2006/relationships/slideLayout" Target="../slideLayouts/slideLayout1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 /><Relationship Id="rId1" Type="http://schemas.openxmlformats.org/officeDocument/2006/relationships/slideLayout" Target="../slideLayouts/slideLayout1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 /><Relationship Id="rId1" Type="http://schemas.openxmlformats.org/officeDocument/2006/relationships/slideLayout" Target="../slideLayouts/slideLayout1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 /><Relationship Id="rId1" Type="http://schemas.openxmlformats.org/officeDocument/2006/relationships/slideLayout" Target="../slideLayouts/slideLayout1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 /><Relationship Id="rId1" Type="http://schemas.openxmlformats.org/officeDocument/2006/relationships/slideLayout" Target="../slideLayouts/slideLayout1.xml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4.jpg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29768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731520"/>
            <a:ext cx="12191695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200" b="1" kern="0" spc="4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7200" dirty="0"/>
          </a:p>
        </p:txBody>
      </p:sp>
      <p:sp>
        <p:nvSpPr>
          <p:cNvPr id="4" name="Shape 2"/>
          <p:cNvSpPr/>
          <p:nvPr/>
        </p:nvSpPr>
        <p:spPr>
          <a:xfrm>
            <a:off x="4114800" y="1828800"/>
            <a:ext cx="3931920" cy="3200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3"/>
          <p:cNvSpPr/>
          <p:nvPr/>
        </p:nvSpPr>
        <p:spPr>
          <a:xfrm>
            <a:off x="0" y="1920240"/>
            <a:ext cx="12191695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kern="0" spc="6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0" y="2880360"/>
            <a:ext cx="1219169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kern="0" spc="3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0" y="3429000"/>
            <a:ext cx="1219169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</a:t>
            </a:r>
            <a:endParaRPr lang="en-US" sz="5400" dirty="0"/>
          </a:p>
        </p:txBody>
      </p:sp>
      <p:sp>
        <p:nvSpPr>
          <p:cNvPr id="8" name="Text 6"/>
          <p:cNvSpPr/>
          <p:nvPr/>
        </p:nvSpPr>
        <p:spPr>
          <a:xfrm>
            <a:off x="457200" y="47548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TEYDEB 1501</a:t>
            </a:r>
            <a:endParaRPr lang="en-US" sz="3600" dirty="0"/>
          </a:p>
        </p:txBody>
      </p:sp>
      <p:sp>
        <p:nvSpPr>
          <p:cNvPr id="9" name="Text 7"/>
          <p:cNvSpPr/>
          <p:nvPr/>
        </p:nvSpPr>
        <p:spPr>
          <a:xfrm>
            <a:off x="457200" y="5349240"/>
            <a:ext cx="11247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Sanayi Araştırma Teknoloji Geliştirme ve Yenilik Projeleri Destekleme Programı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457200" y="5852160"/>
            <a:ext cx="11247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i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Rehberi</a:t>
            </a:r>
            <a:endParaRPr lang="en-US" sz="2000" dirty="0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93F9AC3-7D7B-E76F-004B-65B644992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62779"/>
            <a:ext cx="2336800" cy="2166911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05362C7F-B43D-40FC-6602-B410D1120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4562779"/>
            <a:ext cx="2336800" cy="21669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10/55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Danışmanlık ve Hizmet Alımları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731520" y="1600200"/>
            <a:ext cx="10698480" cy="914400"/>
          </a:xfrm>
          <a:prstGeom prst="roundRect">
            <a:avLst>
              <a:gd name="adj" fmla="val 12000"/>
            </a:avLst>
          </a:prstGeom>
          <a:solidFill>
            <a:srgbClr val="D2DBE7"/>
          </a:solidFill>
          <a:ln/>
        </p:spPr>
      </p:sp>
      <p:sp>
        <p:nvSpPr>
          <p:cNvPr id="10" name="Text 8"/>
          <p:cNvSpPr/>
          <p:nvPr/>
        </p:nvSpPr>
        <p:spPr>
          <a:xfrm>
            <a:off x="1005840" y="1691640"/>
            <a:ext cx="10149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1501'de danışmanlık, bursiyerlik yapısı yerine "hizmet alımı" gider kalemi olarak işler. Yurt içi/yurt dışı danışmanlık, Ar-Ge kuruluşlarına yaptırılan işler ve diğer hizmet alımları F bölümünde bütçelenir.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731520" y="2834640"/>
            <a:ext cx="3383280" cy="3383280"/>
          </a:xfrm>
          <a:prstGeom prst="roundRect">
            <a:avLst>
              <a:gd name="adj" fmla="val 3243"/>
            </a:avLst>
          </a:prstGeom>
          <a:solidFill>
            <a:srgbClr val="FFFFFF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31520" y="2834640"/>
            <a:ext cx="3383280" cy="7315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731520" y="2834640"/>
            <a:ext cx="3383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İçi Hizmet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960120" y="3703320"/>
            <a:ext cx="292608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Üniversiteler, TÜBİTAK Ar-Ge birimleri, özel sektör Ar-Ge kuruluşları ve test laboratuvarları desteklenir (M014, M015).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4389120" y="2834640"/>
            <a:ext cx="3383280" cy="3383280"/>
          </a:xfrm>
          <a:prstGeom prst="roundRect">
            <a:avLst>
              <a:gd name="adj" fmla="val 3243"/>
            </a:avLst>
          </a:prstGeom>
          <a:solidFill>
            <a:srgbClr val="FFFFFF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4389120" y="2834640"/>
            <a:ext cx="3383280" cy="7315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7" name="Text 15"/>
          <p:cNvSpPr/>
          <p:nvPr/>
        </p:nvSpPr>
        <p:spPr>
          <a:xfrm>
            <a:off x="4389120" y="2834640"/>
            <a:ext cx="3383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Dışı Hizmet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4617720" y="3703320"/>
            <a:ext cx="292608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Ana Ar-Ge Türkiye'de gerçekleşmek kaydıyla zorunlu ve tamamlayıcı yurt dışı danışmanlık/hizmet alımı desteklenir. Toplam pay %20 ile sınırlıdır.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8046720" y="2834640"/>
            <a:ext cx="3383280" cy="3383280"/>
          </a:xfrm>
          <a:prstGeom prst="roundRect">
            <a:avLst>
              <a:gd name="adj" fmla="val 3243"/>
            </a:avLst>
          </a:prstGeom>
          <a:solidFill>
            <a:srgbClr val="FFFFFF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8046720" y="2834640"/>
            <a:ext cx="3383280" cy="7315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1" name="Text 19"/>
          <p:cNvSpPr/>
          <p:nvPr/>
        </p:nvSpPr>
        <p:spPr>
          <a:xfrm>
            <a:off x="8046720" y="2834640"/>
            <a:ext cx="3383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Mali Müşavirlik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8275320" y="3703320"/>
            <a:ext cx="292608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AGY500 raporu için SMMM/YMM ücretleri Hazine ve Maliye Bakanlığı tarifesi üzerinden desteklenir. AGY100/AGY300 hazırlama/hazırlatma giderleri desteklenmez.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11/55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Üniversite-Sanayi İşbirliği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548640" y="1691640"/>
            <a:ext cx="2697480" cy="91440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0" name="Text 8"/>
          <p:cNvSpPr/>
          <p:nvPr/>
        </p:nvSpPr>
        <p:spPr>
          <a:xfrm>
            <a:off x="548640" y="1691640"/>
            <a:ext cx="2697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01</a:t>
            </a:r>
            <a:endParaRPr lang="en-US" sz="3200" dirty="0"/>
          </a:p>
        </p:txBody>
      </p:sp>
      <p:sp>
        <p:nvSpPr>
          <p:cNvPr id="11" name="Shape 9"/>
          <p:cNvSpPr/>
          <p:nvPr/>
        </p:nvSpPr>
        <p:spPr>
          <a:xfrm>
            <a:off x="548640" y="2606040"/>
            <a:ext cx="2697480" cy="594360"/>
          </a:xfrm>
          <a:prstGeom prst="rect">
            <a:avLst/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548640" y="2606040"/>
            <a:ext cx="2697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Akademik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548640" y="3200400"/>
            <a:ext cx="2697480" cy="1188720"/>
          </a:xfrm>
          <a:prstGeom prst="rect">
            <a:avLst/>
          </a:prstGeom>
          <a:solidFill>
            <a:srgbClr val="FFFFFF"/>
          </a:solidFill>
          <a:ln w="6350">
            <a:solidFill>
              <a:srgbClr val="BFBFB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85800" y="3246120"/>
            <a:ext cx="24231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Üniversiteler, TTO'lar, kamu araştırma merkez ve enstitüleri ile işbirliği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3429000" y="1691640"/>
            <a:ext cx="2697480" cy="91440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6" name="Text 14"/>
          <p:cNvSpPr/>
          <p:nvPr/>
        </p:nvSpPr>
        <p:spPr>
          <a:xfrm>
            <a:off x="3429000" y="1691640"/>
            <a:ext cx="2697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02</a:t>
            </a:r>
            <a:endParaRPr lang="en-US" sz="3200" dirty="0"/>
          </a:p>
        </p:txBody>
      </p:sp>
      <p:sp>
        <p:nvSpPr>
          <p:cNvPr id="17" name="Shape 15"/>
          <p:cNvSpPr/>
          <p:nvPr/>
        </p:nvSpPr>
        <p:spPr>
          <a:xfrm>
            <a:off x="3429000" y="2606040"/>
            <a:ext cx="2697480" cy="594360"/>
          </a:xfrm>
          <a:prstGeom prst="rect">
            <a:avLst/>
          </a:prstGeom>
          <a:solidFill>
            <a:srgbClr val="D2DBE7"/>
          </a:solidFill>
          <a:ln/>
        </p:spPr>
      </p:sp>
      <p:sp>
        <p:nvSpPr>
          <p:cNvPr id="18" name="Text 16"/>
          <p:cNvSpPr/>
          <p:nvPr/>
        </p:nvSpPr>
        <p:spPr>
          <a:xfrm>
            <a:off x="3429000" y="2606040"/>
            <a:ext cx="2697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Hizmet Alımı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3429000" y="3200400"/>
            <a:ext cx="2697480" cy="1188720"/>
          </a:xfrm>
          <a:prstGeom prst="rect">
            <a:avLst/>
          </a:prstGeom>
          <a:solidFill>
            <a:srgbClr val="FFFFFF"/>
          </a:solidFill>
          <a:ln w="6350">
            <a:solidFill>
              <a:srgbClr val="BFBFB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566160" y="3246120"/>
            <a:ext cx="24231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M014 kalemi altında üniversite/Ar-Ge kuruluşlarına Ar-Ge hizmeti yaptırılabilir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309360" y="1691640"/>
            <a:ext cx="2697480" cy="91440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2" name="Text 20"/>
          <p:cNvSpPr/>
          <p:nvPr/>
        </p:nvSpPr>
        <p:spPr>
          <a:xfrm>
            <a:off x="6309360" y="1691640"/>
            <a:ext cx="2697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03</a:t>
            </a:r>
            <a:endParaRPr lang="en-US" sz="3200" dirty="0"/>
          </a:p>
        </p:txBody>
      </p:sp>
      <p:sp>
        <p:nvSpPr>
          <p:cNvPr id="23" name="Shape 21"/>
          <p:cNvSpPr/>
          <p:nvPr/>
        </p:nvSpPr>
        <p:spPr>
          <a:xfrm>
            <a:off x="6309360" y="2606040"/>
            <a:ext cx="2697480" cy="594360"/>
          </a:xfrm>
          <a:prstGeom prst="rect">
            <a:avLst/>
          </a:prstGeom>
          <a:solidFill>
            <a:srgbClr val="D2DBE7"/>
          </a:solidFill>
          <a:ln/>
        </p:spPr>
      </p:sp>
      <p:sp>
        <p:nvSpPr>
          <p:cNvPr id="24" name="Text 22"/>
          <p:cNvSpPr/>
          <p:nvPr/>
        </p:nvSpPr>
        <p:spPr>
          <a:xfrm>
            <a:off x="6309360" y="2606040"/>
            <a:ext cx="2697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 Puan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6309360" y="3200400"/>
            <a:ext cx="2697480" cy="1188720"/>
          </a:xfrm>
          <a:prstGeom prst="rect">
            <a:avLst/>
          </a:prstGeom>
          <a:solidFill>
            <a:srgbClr val="FFFFFF"/>
          </a:solidFill>
          <a:ln w="6350">
            <a:solidFill>
              <a:srgbClr val="BFBFBF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446520" y="3246120"/>
            <a:ext cx="24231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Üniversite işbirliği ile geliştirilen projeler değerlendirmede dikkate alınır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9189720" y="1691640"/>
            <a:ext cx="2697480" cy="91440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8" name="Text 26"/>
          <p:cNvSpPr/>
          <p:nvPr/>
        </p:nvSpPr>
        <p:spPr>
          <a:xfrm>
            <a:off x="9189720" y="1691640"/>
            <a:ext cx="2697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04</a:t>
            </a:r>
            <a:endParaRPr lang="en-US" sz="3200" dirty="0"/>
          </a:p>
        </p:txBody>
      </p:sp>
      <p:sp>
        <p:nvSpPr>
          <p:cNvPr id="29" name="Shape 27"/>
          <p:cNvSpPr/>
          <p:nvPr/>
        </p:nvSpPr>
        <p:spPr>
          <a:xfrm>
            <a:off x="9189720" y="2606040"/>
            <a:ext cx="2697480" cy="594360"/>
          </a:xfrm>
          <a:prstGeom prst="rect">
            <a:avLst/>
          </a:prstGeom>
          <a:solidFill>
            <a:srgbClr val="D2DBE7"/>
          </a:solidFill>
          <a:ln/>
        </p:spPr>
      </p:sp>
      <p:sp>
        <p:nvSpPr>
          <p:cNvPr id="30" name="Text 28"/>
          <p:cNvSpPr/>
          <p:nvPr/>
        </p:nvSpPr>
        <p:spPr>
          <a:xfrm>
            <a:off x="9189720" y="2606040"/>
            <a:ext cx="2697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Hastane / TTO</a:t>
            </a:r>
            <a:endParaRPr lang="en-US" sz="1400" dirty="0"/>
          </a:p>
        </p:txBody>
      </p:sp>
      <p:sp>
        <p:nvSpPr>
          <p:cNvPr id="31" name="Shape 29"/>
          <p:cNvSpPr/>
          <p:nvPr/>
        </p:nvSpPr>
        <p:spPr>
          <a:xfrm>
            <a:off x="9189720" y="3200400"/>
            <a:ext cx="2697480" cy="1188720"/>
          </a:xfrm>
          <a:prstGeom prst="rect">
            <a:avLst/>
          </a:prstGeom>
          <a:solidFill>
            <a:srgbClr val="FFFFFF"/>
          </a:solidFill>
          <a:ln w="6350">
            <a:solidFill>
              <a:srgbClr val="BFBFBF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9326880" y="3246120"/>
            <a:ext cx="24231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Öğretim üyelerinin ortağı olduğu firmalar, eğitim/araştırma hastaneleri de akademik işbirliği kapsamındadır</a:t>
            </a:r>
            <a:endParaRPr lang="en-US" sz="1200" dirty="0"/>
          </a:p>
        </p:txBody>
      </p:sp>
      <p:sp>
        <p:nvSpPr>
          <p:cNvPr id="33" name="Shape 31"/>
          <p:cNvSpPr/>
          <p:nvPr/>
        </p:nvSpPr>
        <p:spPr>
          <a:xfrm>
            <a:off x="731520" y="4846320"/>
            <a:ext cx="10698480" cy="1554480"/>
          </a:xfrm>
          <a:prstGeom prst="roundRect">
            <a:avLst>
              <a:gd name="adj" fmla="val 7059"/>
            </a:avLst>
          </a:prstGeom>
          <a:solidFill>
            <a:srgbClr val="FFF2CC"/>
          </a:solidFill>
          <a:ln/>
        </p:spPr>
      </p:sp>
      <p:sp>
        <p:nvSpPr>
          <p:cNvPr id="34" name="Text 32"/>
          <p:cNvSpPr/>
          <p:nvPr/>
        </p:nvSpPr>
        <p:spPr>
          <a:xfrm>
            <a:off x="914400" y="4937760"/>
            <a:ext cx="10332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Başvuruda dikkat edilecekler</a:t>
            </a:r>
            <a:endParaRPr lang="en-US" sz="1400" dirty="0"/>
          </a:p>
        </p:txBody>
      </p:sp>
      <p:sp>
        <p:nvSpPr>
          <p:cNvPr id="35" name="Text 33"/>
          <p:cNvSpPr/>
          <p:nvPr/>
        </p:nvSpPr>
        <p:spPr>
          <a:xfrm>
            <a:off x="1005840" y="5349240"/>
            <a:ext cx="1024128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sırasında bursiyerlerin isimleri istenmez — sadece nitelik, süre ve aylık burs miktarı girilir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Kadın araştırmacılarda doktora sonrası 7 yıllık süreye her doğum için +1 yıl eklenir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12/55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Dışı Danışmanlık ve Hizmet Alımları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548640" y="1600200"/>
            <a:ext cx="557784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0" name="Shape 8"/>
          <p:cNvSpPr/>
          <p:nvPr/>
        </p:nvSpPr>
        <p:spPr>
          <a:xfrm>
            <a:off x="548640" y="1600200"/>
            <a:ext cx="5577840" cy="5486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1600200"/>
            <a:ext cx="5577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Dışı Hizmet Şartları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77240" y="2286000"/>
            <a:ext cx="516636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 kaydı zorunlu (pasaport no veya kullanıcı adı ile)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Dışı Araştırmacı Bilgi Formu sistem tarafından otomatik oluşturulur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Katılım Mektubu yurt dışı araştırmacıya e-posta ile link gönderilir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Belirtilen sürede onaylanmadıysa başvuru geçersiz sayılır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süresi, aylık brüt ücret ve seyahat giderleri başvuruda girilir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309360" y="1600200"/>
            <a:ext cx="557784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4" name="Shape 12"/>
          <p:cNvSpPr/>
          <p:nvPr/>
        </p:nvSpPr>
        <p:spPr>
          <a:xfrm>
            <a:off x="6309360" y="1600200"/>
            <a:ext cx="5577840" cy="5486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5" name="Text 13"/>
          <p:cNvSpPr/>
          <p:nvPr/>
        </p:nvSpPr>
        <p:spPr>
          <a:xfrm>
            <a:off x="6309360" y="1600200"/>
            <a:ext cx="5577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%20 Sınırlaması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537960" y="2286000"/>
            <a:ext cx="516636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 kaydı zorunlu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dışı araştırmacıdan farklı olarak ek belge talep edilmez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Özgeçmiş ARBİS bilgileri doğrultusunda otomatik oluşturulur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 Dosyalar adımında detaylı özgeçmiş yüklenebilir (opsiyonel)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Katkı oranı bilgisi danışmanlardan talep edilmez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13/55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Sayısı Üst Limiti — 2026/1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548640" y="1554480"/>
            <a:ext cx="11064240" cy="822960"/>
          </a:xfrm>
          <a:prstGeom prst="roundRect">
            <a:avLst>
              <a:gd name="adj" fmla="val 13333"/>
            </a:avLst>
          </a:prstGeom>
          <a:solidFill>
            <a:srgbClr val="1B3C6B"/>
          </a:solidFill>
          <a:ln/>
        </p:spPr>
      </p:sp>
      <p:sp>
        <p:nvSpPr>
          <p:cNvPr id="10" name="Text 8"/>
          <p:cNvSpPr/>
          <p:nvPr/>
        </p:nvSpPr>
        <p:spPr>
          <a:xfrm>
            <a:off x="548640" y="1554480"/>
            <a:ext cx="11064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Toplam Kota Puanı Üst Limiti: </a:t>
            </a:r>
            <a:r>
              <a:rPr lang="en-US" sz="2600" b="1" dirty="0">
                <a:solidFill>
                  <a:srgbClr val="FFFF9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548640" y="2514600"/>
            <a:ext cx="5577840" cy="731520"/>
          </a:xfrm>
          <a:prstGeom prst="roundRect">
            <a:avLst>
              <a:gd name="adj" fmla="val 15000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548640" y="2514600"/>
            <a:ext cx="5577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Yürütücülük:  </a:t>
            </a:r>
            <a:r>
              <a:rPr lang="en-US" sz="18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en fazla 2 proje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6263640" y="2514600"/>
            <a:ext cx="5577840" cy="731520"/>
          </a:xfrm>
          <a:prstGeom prst="roundRect">
            <a:avLst>
              <a:gd name="adj" fmla="val 15000"/>
            </a:avLst>
          </a:prstGeom>
          <a:solidFill>
            <a:srgbClr val="D2DBE7"/>
          </a:solidFill>
          <a:ln/>
        </p:spPr>
      </p:sp>
      <p:sp>
        <p:nvSpPr>
          <p:cNvPr id="14" name="Text 12"/>
          <p:cNvSpPr/>
          <p:nvPr/>
        </p:nvSpPr>
        <p:spPr>
          <a:xfrm>
            <a:off x="6263640" y="2514600"/>
            <a:ext cx="5577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Araştırmacılık:  </a:t>
            </a:r>
            <a:r>
              <a:rPr lang="en-US" sz="18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1507 ile birleşik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548640" y="342900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Olası kombinasyonlar: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548640" y="3886200"/>
            <a:ext cx="3566160" cy="128016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2700">
            <a:solidFill>
              <a:srgbClr val="1B3C6B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48640" y="3886200"/>
            <a:ext cx="35661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1501: 2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1507: 0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4023360" y="4389120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VEYA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4297680" y="3886200"/>
            <a:ext cx="3566160" cy="128016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2700">
            <a:solidFill>
              <a:srgbClr val="1B3C6B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4297680" y="3886200"/>
            <a:ext cx="35661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1501: 1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1507: 1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7772400" y="4389120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VEYA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8046720" y="3886200"/>
            <a:ext cx="3566160" cy="128016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2700">
            <a:solidFill>
              <a:srgbClr val="1B3C6B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8046720" y="3886200"/>
            <a:ext cx="35661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1501: 0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1507: 2</a:t>
            </a:r>
            <a:endParaRPr lang="en-US" sz="1500" dirty="0"/>
          </a:p>
        </p:txBody>
      </p:sp>
      <p:sp>
        <p:nvSpPr>
          <p:cNvPr id="24" name="Shape 22"/>
          <p:cNvSpPr/>
          <p:nvPr/>
        </p:nvSpPr>
        <p:spPr>
          <a:xfrm>
            <a:off x="548640" y="5349240"/>
            <a:ext cx="11064240" cy="1188720"/>
          </a:xfrm>
          <a:prstGeom prst="roundRect">
            <a:avLst>
              <a:gd name="adj" fmla="val 9231"/>
            </a:avLst>
          </a:prstGeom>
          <a:solidFill>
            <a:srgbClr val="FFF2CC"/>
          </a:solidFill>
          <a:ln/>
        </p:spPr>
      </p:sp>
      <p:sp>
        <p:nvSpPr>
          <p:cNvPr id="25" name="Text 23"/>
          <p:cNvSpPr/>
          <p:nvPr/>
        </p:nvSpPr>
        <p:spPr>
          <a:xfrm>
            <a:off x="822960" y="5440680"/>
            <a:ext cx="105156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Kotaya DAHİL OLMAYAN görevler:  </a:t>
            </a: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Ortaklı başvurular için bu üst limit UYGULANMAZ. Kuruluş hem tekil hem ortaklı başvuru yaptığında sadece tekil başvurularına limit uygulanır.</a:t>
            </a:r>
            <a:endParaRPr lang="en-US" sz="12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taslak bile kotadan sayılır  </a:t>
            </a: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— kullanmayacağınız başvuru taslaklarını mutlaka silin.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14/55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Ortak Başvurular ve Kuruluşlar Arası İşbirliği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5448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Ortak proje başvurusu, birden fazla kuruluşun TEK proje başvurusu altında çalışmasıdır:</a:t>
            </a:r>
            <a:endParaRPr lang="en-US" sz="1400" dirty="0"/>
          </a:p>
        </p:txBody>
      </p:sp>
      <p:graphicFrame>
        <p:nvGraphicFramePr>
          <p:cNvPr id="1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2011680"/>
          <a:ext cx="11247120" cy="91440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Ortak Başvuru Koşulu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C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Detay ve Uygulama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C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Tek başvuru formu, ayrı bütçeler</a:t>
                      </a:r>
                      <a:endParaRPr lang="en-US" sz="12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Her kuruluş için faaliyetler ve bütçeler ayrı hazırlanır. Ortaklar arasında ticari ortaklık zorunluluğu yoktur.</a:t>
                      </a:r>
                      <a:endParaRPr lang="en-US" sz="12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Muhatap kuruluş atanır</a:t>
                      </a:r>
                      <a:endParaRPr lang="en-US" sz="12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Sözleşmede bir kuruluş muhatap olarak belirtilir; ödeme bildirimi ve destek karar yazıları hariç tüm yazışmalar bu kuruluşla yapılır.</a:t>
                      </a:r>
                      <a:endParaRPr lang="en-US" sz="12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Dönemsel destekleme</a:t>
                      </a:r>
                      <a:endParaRPr lang="en-US" sz="12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Her ortağa harcamaları karşılığında destek oranı ayrı ayrı hesaplanır ve ayrı ayrı destekleme yapılır.</a:t>
                      </a:r>
                      <a:endParaRPr lang="en-US" sz="12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Ticarileşme sorumlusu</a:t>
                      </a:r>
                      <a:endParaRPr lang="en-US" sz="12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Ortaklı projelerde ticarileşmeden sorumlu firmalar Ticarileşme Planında belirtilir. Bir projede en fazla 3 firma ayrı ayrı Ticarileşme Raporu sunabilir.</a:t>
                      </a:r>
                      <a:endParaRPr lang="en-US" sz="12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8"/>
          <p:cNvSpPr/>
          <p:nvPr/>
        </p:nvSpPr>
        <p:spPr>
          <a:xfrm>
            <a:off x="457200" y="635508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bir ortağın ayrıca kuruluş bazlı ön kayıt yapması zorunludur. Ortak eklenmesi/çıkarılması GYK değerlendirmesine tabidir.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B3C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0"/>
            <a:ext cx="11247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kern="0" spc="800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3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457200" y="2926080"/>
            <a:ext cx="11247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Başvurudan Önce Hazırlık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5637276" y="4114800"/>
            <a:ext cx="914400" cy="4572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3"/>
          <p:cNvSpPr/>
          <p:nvPr/>
        </p:nvSpPr>
        <p:spPr>
          <a:xfrm>
            <a:off x="457200" y="4297680"/>
            <a:ext cx="11247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 kayıt, e-imza, AGY100 formu ve kritik tespitler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15/55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16/55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Bazlı Ön Kayıt — Zorunluluklar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54480"/>
            <a:ext cx="66751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bazlı ön kayıt, 1501 başvurusunun ön koşuludur. Daha önce ön kayıt yaptırmış kuruluşlar tekrar ön kayıt yapmaz, doğrudan proje önerisi gönderebilir.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57200" y="2697480"/>
            <a:ext cx="6675120" cy="3794760"/>
          </a:xfrm>
          <a:prstGeom prst="roundRect">
            <a:avLst>
              <a:gd name="adj" fmla="val 2892"/>
            </a:avLst>
          </a:prstGeom>
          <a:solidFill>
            <a:srgbClr val="D2DBE7"/>
          </a:solidFill>
          <a:ln/>
        </p:spPr>
      </p:sp>
      <p:sp>
        <p:nvSpPr>
          <p:cNvPr id="11" name="Text 9"/>
          <p:cNvSpPr/>
          <p:nvPr/>
        </p:nvSpPr>
        <p:spPr>
          <a:xfrm>
            <a:off x="640080" y="2788920"/>
            <a:ext cx="6309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Başvurudan önce kontrol edilmesi gerekenler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777240" y="3200400"/>
            <a:ext cx="630936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Tüm ekip üyelerinin (yurt dışı dahil) ARBİS kaydı mevcut ve güncel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Öğrenim Bilgileri: YÖKSİS aktarımı + manuel girilmiş lisans/lisansüstü bilgileri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Deneyim/İş Yeri bilgileri güncel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Uzmanlık Alanları menüsünden en az 1 faaliyet alanı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faaliyet alanı için en az 3 anahtar kelime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Yayınlar/Eserler bölümü güncel (YÖKSİS otomatik aktarım opsiyonu mevcut)</a:t>
            </a:r>
            <a:endParaRPr lang="en-US" sz="1200" dirty="0"/>
          </a:p>
        </p:txBody>
      </p:sp>
      <p:pic>
        <p:nvPicPr>
          <p:cNvPr id="13" name="Image 0" descr="/home/claude/pbs_screenshots/img-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1691640"/>
            <a:ext cx="4480560" cy="3108960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7406640" y="4846320"/>
            <a:ext cx="4480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PRODİS Giriş Sayfası — eteydeb.tubitak.gov.tr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7406640" y="5349240"/>
            <a:ext cx="4480560" cy="1143000"/>
          </a:xfrm>
          <a:prstGeom prst="roundRect">
            <a:avLst>
              <a:gd name="adj" fmla="val 9600"/>
            </a:avLst>
          </a:prstGeom>
          <a:solidFill>
            <a:srgbClr val="FFF2CC"/>
          </a:solidFill>
          <a:ln/>
        </p:spPr>
      </p:sp>
      <p:sp>
        <p:nvSpPr>
          <p:cNvPr id="16" name="Text 13"/>
          <p:cNvSpPr/>
          <p:nvPr/>
        </p:nvSpPr>
        <p:spPr>
          <a:xfrm>
            <a:off x="7543800" y="5440680"/>
            <a:ext cx="42062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Önemli: Sadece KOBİ ölçeğindeki sermaye şirketleri başvurabilir. Vakıflar, dernekler, kooperatifler, şahıs şirketleri ve adi ortaklıklar bu programdan yararlanamaz. Kuruluş bazlı ön kayıt için çağrı açılışını beklemeye gerek yoktur.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17/55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Elektronik İmza ve Kuruluş Yetkilisi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5577840" cy="4937760"/>
          </a:xfrm>
          <a:prstGeom prst="roundRect">
            <a:avLst>
              <a:gd name="adj" fmla="val 2222"/>
            </a:avLst>
          </a:prstGeom>
          <a:solidFill>
            <a:srgbClr val="D2DBE7"/>
          </a:solidFill>
          <a:ln/>
        </p:spPr>
      </p:sp>
      <p:sp>
        <p:nvSpPr>
          <p:cNvPr id="10" name="Shape 8"/>
          <p:cNvSpPr/>
          <p:nvPr/>
        </p:nvSpPr>
        <p:spPr>
          <a:xfrm>
            <a:off x="457200" y="1554480"/>
            <a:ext cx="5577840" cy="5943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1" name="Text 9"/>
          <p:cNvSpPr/>
          <p:nvPr/>
        </p:nvSpPr>
        <p:spPr>
          <a:xfrm>
            <a:off x="457200" y="1554480"/>
            <a:ext cx="55778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E-imza Kimlerden Alınır?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85800" y="2331720"/>
            <a:ext cx="512064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Yürütücüsü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Araştırmacılar (yurt dışı araştırmacı HARİÇ)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Danışmanlar (yurt dışı danışman HARİÇ)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ekibi dışındaki hak sahipleri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Yürütücü ve katılımcı kuruluş yetkilileri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Gerektiği hallerde: Feragat edenler, teknopark izin imzacıları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6217920" y="1554480"/>
            <a:ext cx="5669280" cy="4937760"/>
          </a:xfrm>
          <a:prstGeom prst="roundRect">
            <a:avLst>
              <a:gd name="adj" fmla="val 2222"/>
            </a:avLst>
          </a:prstGeom>
          <a:solidFill>
            <a:srgbClr val="D2DBE7"/>
          </a:solidFill>
          <a:ln/>
        </p:spPr>
      </p:sp>
      <p:sp>
        <p:nvSpPr>
          <p:cNvPr id="14" name="Shape 12"/>
          <p:cNvSpPr/>
          <p:nvPr/>
        </p:nvSpPr>
        <p:spPr>
          <a:xfrm>
            <a:off x="6217920" y="1554480"/>
            <a:ext cx="5669280" cy="5943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5" name="Text 13"/>
          <p:cNvSpPr/>
          <p:nvPr/>
        </p:nvSpPr>
        <p:spPr>
          <a:xfrm>
            <a:off x="6217920" y="1554480"/>
            <a:ext cx="56692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Yetkilisi Kim?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446520" y="2331720"/>
            <a:ext cx="521208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Üniversiteler: Rektör veya yetki verdiği Rektör Yardımcısı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Afiliyasyonlu hastaneler: Hastane Yöneticisi veya Başhekim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Bağımsız araştırma merkezleri: Merkez Başkanı / Enstitü Müdürü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Özel kuruluşlar: Noter tasdikli imza sirkülerinde en geniş yetkili kişi(ler)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Bakanlıklar: Yetkili Bakan Yardımcısı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MEB bağlı devlet okulları: İl Milli Eğitim Müdürü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18/55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AGY100 Formu ve Ekleri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5623560" cy="3291840"/>
          </a:xfrm>
          <a:prstGeom prst="roundRect">
            <a:avLst>
              <a:gd name="adj" fmla="val 3333"/>
            </a:avLst>
          </a:prstGeom>
          <a:solidFill>
            <a:srgbClr val="D2DBE7"/>
          </a:solidFill>
          <a:ln/>
        </p:spPr>
      </p:sp>
      <p:sp>
        <p:nvSpPr>
          <p:cNvPr id="10" name="Shape 8"/>
          <p:cNvSpPr/>
          <p:nvPr/>
        </p:nvSpPr>
        <p:spPr>
          <a:xfrm>
            <a:off x="457200" y="1554480"/>
            <a:ext cx="5623560" cy="5029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1" name="Text 9"/>
          <p:cNvSpPr/>
          <p:nvPr/>
        </p:nvSpPr>
        <p:spPr>
          <a:xfrm>
            <a:off x="457200" y="1554480"/>
            <a:ext cx="5623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AGY100 Bölümleri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685800" y="2194560"/>
            <a:ext cx="5166360" cy="2606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Formu</a:t>
            </a:r>
            <a:endParaRPr lang="en-US" sz="1300" dirty="0"/>
          </a:p>
          <a:p>
            <a:pPr marL="317500" indent="-3175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≤25 sayfa (EK-1 ve EK-2 hariç) • Türkçe (İngilizce özet ve uluslararası yayın referansları hariç)</a:t>
            </a:r>
            <a:endParaRPr lang="en-US" sz="13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EK-1 Kaynaklar</a:t>
            </a:r>
            <a:endParaRPr lang="en-US" sz="1300" dirty="0"/>
          </a:p>
          <a:p>
            <a:pPr marL="317500" indent="-3175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Güncel ve metin ile ilişkilendirilmiş kaynakça</a:t>
            </a:r>
            <a:endParaRPr lang="en-US" sz="13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EK-2 Bütçe ve Gerekçesi</a:t>
            </a:r>
            <a:endParaRPr lang="en-US" sz="1300" dirty="0"/>
          </a:p>
          <a:p>
            <a:pPr marL="317500" indent="-3175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Genel Bütçe Tablosu + ayrıntılı alt tablolar uyumlu</a:t>
            </a:r>
            <a:endParaRPr lang="en-US" sz="13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Veri Yönetim Planı</a:t>
            </a:r>
            <a:endParaRPr lang="en-US" sz="1300" dirty="0"/>
          </a:p>
          <a:p>
            <a:pPr marL="317500" indent="-317500">
              <a:buSzPct val="100000"/>
              <a:buChar char="•"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Açık Bilim Politikası gereği zorunlu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6263640" y="1554480"/>
            <a:ext cx="5623560" cy="3291840"/>
          </a:xfrm>
          <a:prstGeom prst="roundRect">
            <a:avLst>
              <a:gd name="adj" fmla="val 3333"/>
            </a:avLst>
          </a:prstGeom>
          <a:solidFill>
            <a:srgbClr val="D2DBE7"/>
          </a:solidFill>
          <a:ln/>
        </p:spPr>
      </p:sp>
      <p:sp>
        <p:nvSpPr>
          <p:cNvPr id="14" name="Shape 12"/>
          <p:cNvSpPr/>
          <p:nvPr/>
        </p:nvSpPr>
        <p:spPr>
          <a:xfrm>
            <a:off x="6263640" y="1554480"/>
            <a:ext cx="5623560" cy="5029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5" name="Text 13"/>
          <p:cNvSpPr/>
          <p:nvPr/>
        </p:nvSpPr>
        <p:spPr>
          <a:xfrm>
            <a:off x="6263640" y="1554480"/>
            <a:ext cx="5623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Zorunlu / Önerilen Ekler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6492240" y="2194560"/>
            <a:ext cx="5166360" cy="2606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Özgeçmişler (tüm proje personeli için ARBİS'ten)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EK-3 Proje Ekibinin Diğer Projeleri ve Güncel Yayınları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Fikri Mülkiyet Hak Sahipliği Protokolü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Önerisi Değişiklik Bildirim Formu (gerektiğinde)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Feragat Formu (ekipten ayrılan kişiler için)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Dışı Araştırmacı Bilgi Formu ve Katılım Mektubu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Proje Performans Göstergesi (yalnızca önceki TÜBİTAK yürütücülüğü varsa)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457200" y="5029200"/>
            <a:ext cx="11430000" cy="1371600"/>
          </a:xfrm>
          <a:prstGeom prst="roundRect">
            <a:avLst>
              <a:gd name="adj" fmla="val 8000"/>
            </a:avLst>
          </a:prstGeom>
          <a:solidFill>
            <a:srgbClr val="FFF2CC"/>
          </a:solidFill>
          <a:ln/>
        </p:spPr>
      </p:sp>
      <p:sp>
        <p:nvSpPr>
          <p:cNvPr id="18" name="Text 16"/>
          <p:cNvSpPr/>
          <p:nvPr/>
        </p:nvSpPr>
        <p:spPr>
          <a:xfrm>
            <a:off x="685800" y="5120640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Çağrı Konusu Uyumu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685800" y="544068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AGY100 Bölüm B'de proje önerisinin çağrı amaç ve hedefleriyle ilişkisi açıklanır. TÜBİTAK 2024-2025 Ar-Ge ve Yenilik Konu Başlıklarına uyum değerlendirmede dikkate alınır. 'Afet' veya '12. Kalkınma Planı Kilit Teknoloji Alanları' konularında olması +5 ek puan getirir.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19/55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Kritik Tespitler — Hakem Atanmadan Ret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137160" cy="493776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777240" y="15544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DİKKAT — Bu durumda proje doğrudan reddedilir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868680" y="2148840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Tamamlanmış Ar-Ge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868680" y="2468880"/>
            <a:ext cx="10972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Projedeki tüm Ar-Ge faaliyetleri başvuru öncesi kuruluş tarafından tamamlanmışsa, çözülmesi gereken teknik/teknolojik bir problem kalmamışsa proje hakem ataması yapılmadan reddedilir.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868680" y="3246120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Hizmet Alımıyla Çözüm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868680" y="3566160"/>
            <a:ext cx="10972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Kuruluşun Ar-Ge çalışmalarına katkısı yoksa, projedeki Ar-Ge faaliyetleri tamamen hizmet alınan kurum/kuruluş tarafından yapılacaksa proje doğrudan reddedilir.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868680" y="4343400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Yatırım Ağırlıklı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868680" y="4663440"/>
            <a:ext cx="10972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üretim altyapısı oluşturmaya yönelik yatırım ağırlıklı bir projeyse, rutin uygulamalar içeriyorsa, ekonomik yarara dönüşebilir nitelikte değilse veya güncel teknolojinin gerisindeyse reddedilir.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868680" y="5440680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Personel ve Bütçe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868680" y="5760720"/>
            <a:ext cx="10972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konusuyla ilgili en az lisans derecesine sahip firma çalışanı personel yoksa, daha önce TÜBİTAK'a sunulup reddedilen proje ret gerekçelerine yönelik değişiklik yapılmadan tekrar sunulmuşsa, bütçe gerçekçi değilse veya gereksiz/fazla kalemler içeriyorsa proje reddedilir.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1501 Programı — Amaç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1371600" y="2286000"/>
            <a:ext cx="9418320" cy="2926080"/>
          </a:xfrm>
          <a:prstGeom prst="roundRect">
            <a:avLst>
              <a:gd name="adj" fmla="val 3750"/>
            </a:avLst>
          </a:prstGeom>
          <a:solidFill>
            <a:srgbClr val="D2DBE7"/>
          </a:solidFill>
          <a:ln/>
        </p:spPr>
      </p:sp>
      <p:sp>
        <p:nvSpPr>
          <p:cNvPr id="10" name="Text 8"/>
          <p:cNvSpPr/>
          <p:nvPr/>
        </p:nvSpPr>
        <p:spPr>
          <a:xfrm>
            <a:off x="1828800" y="2560320"/>
            <a:ext cx="8503920" cy="2377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2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1501 Programı'nın amacı; KOBİ ölçeğindeki sermaye şirketlerinin Ar-Ge yeteneğinin geliştirilmesi, yeni ürün/süreç geliştirme yetkinliğinin artırılması ve uluslararası rekabet güçlerinin yükseltilmesi için Ar-Ge ve yenilik projelerinin geri ödemesiz (hibe) olarak desteklenmesidir.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371600" y="5577840"/>
            <a:ext cx="9418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Tüm sektör ve teknoloji alanlarında, firmanın teknolojik rekabet gücünü artıracak Ar-Ge projeleri desteklenebilir.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1B3C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103120"/>
            <a:ext cx="11247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kern="0" spc="800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4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457200" y="2743200"/>
            <a:ext cx="11247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PRODİS Üzerinden Adım Adım Başvuru</a:t>
            </a:r>
            <a:endParaRPr lang="en-US" sz="4000" dirty="0"/>
          </a:p>
        </p:txBody>
      </p:sp>
      <p:sp>
        <p:nvSpPr>
          <p:cNvPr id="4" name="Shape 2"/>
          <p:cNvSpPr/>
          <p:nvPr/>
        </p:nvSpPr>
        <p:spPr>
          <a:xfrm>
            <a:off x="5637276" y="3931920"/>
            <a:ext cx="914400" cy="4572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3"/>
          <p:cNvSpPr/>
          <p:nvPr/>
        </p:nvSpPr>
        <p:spPr>
          <a:xfrm>
            <a:off x="457200" y="4114800"/>
            <a:ext cx="11247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AGY100 bölümlerinin doldurulması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457200" y="4754880"/>
            <a:ext cx="11247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eteydeb.tubitak.gov.tr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20/55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21/55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Sürecinin Genel Akışı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449428" y="2286000"/>
            <a:ext cx="1828800" cy="219456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10" name="Shape 8"/>
          <p:cNvSpPr/>
          <p:nvPr/>
        </p:nvSpPr>
        <p:spPr>
          <a:xfrm>
            <a:off x="1089508" y="242316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11" name="Text 9"/>
          <p:cNvSpPr/>
          <p:nvPr/>
        </p:nvSpPr>
        <p:spPr>
          <a:xfrm>
            <a:off x="1089508" y="24231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449428" y="3108960"/>
            <a:ext cx="1828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Ön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Kayıt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449428" y="3977640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→ Slayt 16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2232508" y="3108960"/>
            <a:ext cx="228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›</a:t>
            </a:r>
            <a:endParaRPr lang="en-US" sz="3600" dirty="0"/>
          </a:p>
        </p:txBody>
      </p:sp>
      <p:sp>
        <p:nvSpPr>
          <p:cNvPr id="15" name="Shape 13"/>
          <p:cNvSpPr/>
          <p:nvPr/>
        </p:nvSpPr>
        <p:spPr>
          <a:xfrm>
            <a:off x="2342236" y="2286000"/>
            <a:ext cx="1828800" cy="219456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16" name="Shape 14"/>
          <p:cNvSpPr/>
          <p:nvPr/>
        </p:nvSpPr>
        <p:spPr>
          <a:xfrm>
            <a:off x="2982316" y="242316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17" name="Text 15"/>
          <p:cNvSpPr/>
          <p:nvPr/>
        </p:nvSpPr>
        <p:spPr>
          <a:xfrm>
            <a:off x="2982316" y="24231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2342236" y="3108960"/>
            <a:ext cx="1828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PRODİS'e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Giriş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2342236" y="3977640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→ Slayt 22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4125316" y="3108960"/>
            <a:ext cx="228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›</a:t>
            </a:r>
            <a:endParaRPr lang="en-US" sz="3600" dirty="0"/>
          </a:p>
        </p:txBody>
      </p:sp>
      <p:sp>
        <p:nvSpPr>
          <p:cNvPr id="21" name="Shape 19"/>
          <p:cNvSpPr/>
          <p:nvPr/>
        </p:nvSpPr>
        <p:spPr>
          <a:xfrm>
            <a:off x="4235044" y="2286000"/>
            <a:ext cx="1828800" cy="219456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22" name="Shape 20"/>
          <p:cNvSpPr/>
          <p:nvPr/>
        </p:nvSpPr>
        <p:spPr>
          <a:xfrm>
            <a:off x="4875124" y="242316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23" name="Text 21"/>
          <p:cNvSpPr/>
          <p:nvPr/>
        </p:nvSpPr>
        <p:spPr>
          <a:xfrm>
            <a:off x="4875124" y="24231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2000" dirty="0"/>
          </a:p>
        </p:txBody>
      </p:sp>
      <p:sp>
        <p:nvSpPr>
          <p:cNvPr id="24" name="Text 22"/>
          <p:cNvSpPr/>
          <p:nvPr/>
        </p:nvSpPr>
        <p:spPr>
          <a:xfrm>
            <a:off x="4235044" y="3108960"/>
            <a:ext cx="1828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A1 + Kuruluş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Yetkilisi E-imza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4235044" y="3977640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→ Slayt 23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6018124" y="3108960"/>
            <a:ext cx="228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›</a:t>
            </a:r>
            <a:endParaRPr lang="en-US" sz="3600" dirty="0"/>
          </a:p>
        </p:txBody>
      </p:sp>
      <p:sp>
        <p:nvSpPr>
          <p:cNvPr id="27" name="Shape 25"/>
          <p:cNvSpPr/>
          <p:nvPr/>
        </p:nvSpPr>
        <p:spPr>
          <a:xfrm>
            <a:off x="6127852" y="2286000"/>
            <a:ext cx="1828800" cy="219456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28" name="Shape 26"/>
          <p:cNvSpPr/>
          <p:nvPr/>
        </p:nvSpPr>
        <p:spPr>
          <a:xfrm>
            <a:off x="6767932" y="242316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29" name="Text 27"/>
          <p:cNvSpPr/>
          <p:nvPr/>
        </p:nvSpPr>
        <p:spPr>
          <a:xfrm>
            <a:off x="6767932" y="24231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</a:t>
            </a:r>
            <a:endParaRPr lang="en-US" sz="2000" dirty="0"/>
          </a:p>
        </p:txBody>
      </p:sp>
      <p:sp>
        <p:nvSpPr>
          <p:cNvPr id="30" name="Text 28"/>
          <p:cNvSpPr/>
          <p:nvPr/>
        </p:nvSpPr>
        <p:spPr>
          <a:xfrm>
            <a:off x="6127852" y="3108960"/>
            <a:ext cx="1828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Çağrı + Program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Seçimi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6127852" y="3977640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→ Slayt 24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7910932" y="3108960"/>
            <a:ext cx="228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›</a:t>
            </a:r>
            <a:endParaRPr lang="en-US" sz="3600" dirty="0"/>
          </a:p>
        </p:txBody>
      </p:sp>
      <p:sp>
        <p:nvSpPr>
          <p:cNvPr id="33" name="Shape 31"/>
          <p:cNvSpPr/>
          <p:nvPr/>
        </p:nvSpPr>
        <p:spPr>
          <a:xfrm>
            <a:off x="8020660" y="2286000"/>
            <a:ext cx="1828800" cy="219456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34" name="Shape 32"/>
          <p:cNvSpPr/>
          <p:nvPr/>
        </p:nvSpPr>
        <p:spPr>
          <a:xfrm>
            <a:off x="8660740" y="242316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35" name="Text 33"/>
          <p:cNvSpPr/>
          <p:nvPr/>
        </p:nvSpPr>
        <p:spPr>
          <a:xfrm>
            <a:off x="8660740" y="24231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</a:t>
            </a:r>
            <a:endParaRPr lang="en-US" sz="2000" dirty="0"/>
          </a:p>
        </p:txBody>
      </p:sp>
      <p:sp>
        <p:nvSpPr>
          <p:cNvPr id="36" name="Text 34"/>
          <p:cNvSpPr/>
          <p:nvPr/>
        </p:nvSpPr>
        <p:spPr>
          <a:xfrm>
            <a:off x="8020660" y="3108960"/>
            <a:ext cx="1828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AGY100 A-G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Bölümleri</a:t>
            </a:r>
            <a:endParaRPr lang="en-US" sz="1300" dirty="0"/>
          </a:p>
        </p:txBody>
      </p:sp>
      <p:sp>
        <p:nvSpPr>
          <p:cNvPr id="37" name="Text 35"/>
          <p:cNvSpPr/>
          <p:nvPr/>
        </p:nvSpPr>
        <p:spPr>
          <a:xfrm>
            <a:off x="8020660" y="3977640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→ Slayt 25-45</a:t>
            </a:r>
            <a:endParaRPr lang="en-US" sz="1000" dirty="0"/>
          </a:p>
        </p:txBody>
      </p:sp>
      <p:sp>
        <p:nvSpPr>
          <p:cNvPr id="38" name="Text 36"/>
          <p:cNvSpPr/>
          <p:nvPr/>
        </p:nvSpPr>
        <p:spPr>
          <a:xfrm>
            <a:off x="9803740" y="3108960"/>
            <a:ext cx="228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›</a:t>
            </a:r>
            <a:endParaRPr lang="en-US" sz="3600" dirty="0"/>
          </a:p>
        </p:txBody>
      </p:sp>
      <p:sp>
        <p:nvSpPr>
          <p:cNvPr id="39" name="Shape 37"/>
          <p:cNvSpPr/>
          <p:nvPr/>
        </p:nvSpPr>
        <p:spPr>
          <a:xfrm>
            <a:off x="9913468" y="2286000"/>
            <a:ext cx="1828800" cy="219456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40" name="Shape 38"/>
          <p:cNvSpPr/>
          <p:nvPr/>
        </p:nvSpPr>
        <p:spPr>
          <a:xfrm>
            <a:off x="10553548" y="242316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41" name="Text 39"/>
          <p:cNvSpPr/>
          <p:nvPr/>
        </p:nvSpPr>
        <p:spPr>
          <a:xfrm>
            <a:off x="10553548" y="24231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6</a:t>
            </a:r>
            <a:endParaRPr lang="en-US" sz="2000" dirty="0"/>
          </a:p>
        </p:txBody>
      </p:sp>
      <p:sp>
        <p:nvSpPr>
          <p:cNvPr id="42" name="Text 40"/>
          <p:cNvSpPr/>
          <p:nvPr/>
        </p:nvSpPr>
        <p:spPr>
          <a:xfrm>
            <a:off x="9913468" y="3108960"/>
            <a:ext cx="1828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TÜBİTAK'a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Gönder</a:t>
            </a:r>
            <a:endParaRPr lang="en-US" sz="1300" dirty="0"/>
          </a:p>
        </p:txBody>
      </p:sp>
      <p:sp>
        <p:nvSpPr>
          <p:cNvPr id="43" name="Text 41"/>
          <p:cNvSpPr/>
          <p:nvPr/>
        </p:nvSpPr>
        <p:spPr>
          <a:xfrm>
            <a:off x="9913468" y="3977640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→ Slayt 46-47</a:t>
            </a:r>
            <a:endParaRPr lang="en-US" sz="1000" dirty="0"/>
          </a:p>
        </p:txBody>
      </p:sp>
      <p:sp>
        <p:nvSpPr>
          <p:cNvPr id="44" name="Shape 42"/>
          <p:cNvSpPr/>
          <p:nvPr/>
        </p:nvSpPr>
        <p:spPr>
          <a:xfrm>
            <a:off x="457200" y="5029200"/>
            <a:ext cx="11247120" cy="1280160"/>
          </a:xfrm>
          <a:prstGeom prst="roundRect">
            <a:avLst>
              <a:gd name="adj" fmla="val 8571"/>
            </a:avLst>
          </a:prstGeom>
          <a:solidFill>
            <a:srgbClr val="FFF2CC"/>
          </a:solidFill>
          <a:ln/>
        </p:spPr>
      </p:sp>
      <p:sp>
        <p:nvSpPr>
          <p:cNvPr id="45" name="Text 43"/>
          <p:cNvSpPr/>
          <p:nvPr/>
        </p:nvSpPr>
        <p:spPr>
          <a:xfrm>
            <a:off x="685800" y="5120640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Kritik Hatırlatma</a:t>
            </a:r>
            <a:endParaRPr lang="en-US" sz="1300" dirty="0"/>
          </a:p>
        </p:txBody>
      </p:sp>
      <p:sp>
        <p:nvSpPr>
          <p:cNvPr id="46" name="Text 44"/>
          <p:cNvSpPr/>
          <p:nvPr/>
        </p:nvSpPr>
        <p:spPr>
          <a:xfrm>
            <a:off x="685800" y="5440680"/>
            <a:ext cx="10972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önerisi PRODİS üzerinden çağrı kapanış tarihine (13.04.2026 saat 23:59) kadar gönderilmelidir. Kuruluş yetkililerinin e-imza geçerlilik süresinin çağrı kapanışına kadar dolmaması garanti edilmeli. Sistem hatası durumunda 15 gün içinde Başkanlığa dilekçe iletilmelidir.</a:t>
            </a:r>
            <a:endParaRPr lang="en-U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22/55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PRODİS'e Giriş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5448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Adres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57200" y="1920240"/>
            <a:ext cx="5029200" cy="548640"/>
          </a:xfrm>
          <a:prstGeom prst="roundRect">
            <a:avLst>
              <a:gd name="adj" fmla="val 20000"/>
            </a:avLst>
          </a:prstGeom>
          <a:solidFill>
            <a:srgbClr val="1B3C6B"/>
          </a:solidFill>
          <a:ln/>
        </p:spPr>
      </p:sp>
      <p:sp>
        <p:nvSpPr>
          <p:cNvPr id="11" name="Text 9"/>
          <p:cNvSpPr/>
          <p:nvPr/>
        </p:nvSpPr>
        <p:spPr>
          <a:xfrm>
            <a:off x="457200" y="192024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eteydeb.tubitak.gov.tr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57200" y="274320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Kullanıcı Rolleri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85800" y="3154680"/>
            <a:ext cx="475488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T.C. Kimlik No + ARBİS şifresi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e-Devlet ile Giriş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Elektronik İmza ile Giriş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4572000"/>
            <a:ext cx="5029200" cy="1828800"/>
          </a:xfrm>
          <a:prstGeom prst="roundRect">
            <a:avLst>
              <a:gd name="adj" fmla="val 60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4663440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⚠  ÖNEMLİ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640080" y="5029200"/>
            <a:ext cx="47548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Başvuruya başlamadan ÖNCE kuruluş bazlı ön kayıt onayının alındığından emin olun. Aktif e-imza kuruluş yetkilileri için ZORUNLUDUR — A1 bölümü onayı için gereklidir.</a:t>
            </a:r>
            <a:endParaRPr lang="en-US" sz="1100" dirty="0"/>
          </a:p>
        </p:txBody>
      </p:sp>
      <p:pic>
        <p:nvPicPr>
          <p:cNvPr id="17" name="Image 0" descr="/home/claude/pbs_screenshots/img-0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20" y="1737360"/>
            <a:ext cx="6126480" cy="310896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5760720" y="4892040"/>
            <a:ext cx="6126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PRODİS Giriş Sayfası</a:t>
            </a:r>
            <a:endParaRPr lang="en-US" sz="1000" dirty="0"/>
          </a:p>
        </p:txBody>
      </p:sp>
      <p:sp>
        <p:nvSpPr>
          <p:cNvPr id="19" name="Text 16"/>
          <p:cNvSpPr/>
          <p:nvPr/>
        </p:nvSpPr>
        <p:spPr>
          <a:xfrm>
            <a:off x="5760720" y="5303520"/>
            <a:ext cx="6126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Firma Kullanıcısı rolü ile giriş yapılır</a:t>
            </a:r>
            <a:endParaRPr lang="en-US"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23/55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Ön Kayıt ve Proje Geçmişi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5448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öncesi kontrol edilmesi gerekenler: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57200" y="2011680"/>
            <a:ext cx="5486400" cy="1097280"/>
          </a:xfrm>
          <a:prstGeom prst="roundRect">
            <a:avLst>
              <a:gd name="adj" fmla="val 10000"/>
            </a:avLst>
          </a:prstGeom>
          <a:solidFill>
            <a:srgbClr val="D2DBE7"/>
          </a:solidFill>
          <a:ln/>
        </p:spPr>
      </p:sp>
      <p:sp>
        <p:nvSpPr>
          <p:cNvPr id="11" name="Text 9"/>
          <p:cNvSpPr/>
          <p:nvPr/>
        </p:nvSpPr>
        <p:spPr>
          <a:xfrm>
            <a:off x="640080" y="2103120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Bazlı Ön Kayıt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640080" y="2423160"/>
            <a:ext cx="5120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Daha önce yapılmamışsa Kuruluş Bazlı Ön Kayıt Kullanıcı Kılavuzu çerçevesinde gerçekleştirilir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57200" y="3246120"/>
            <a:ext cx="5486400" cy="1097280"/>
          </a:xfrm>
          <a:prstGeom prst="roundRect">
            <a:avLst>
              <a:gd name="adj" fmla="val 10000"/>
            </a:avLst>
          </a:prstGeom>
          <a:solidFill>
            <a:srgbClr val="D2DBE7"/>
          </a:solidFill>
          <a:ln/>
        </p:spPr>
      </p:sp>
      <p:sp>
        <p:nvSpPr>
          <p:cNvPr id="14" name="Text 12"/>
          <p:cNvSpPr/>
          <p:nvPr/>
        </p:nvSpPr>
        <p:spPr>
          <a:xfrm>
            <a:off x="640080" y="3337560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Çağrı Limitleri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40080" y="3657600"/>
            <a:ext cx="5120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2026/1 çağrısı için kuruluş başına en fazla 2 proje önerisi (1507 ile birleşik). Ortaklı başvurular bu limite dahil değildir.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457200" y="4480560"/>
            <a:ext cx="5486400" cy="1097280"/>
          </a:xfrm>
          <a:prstGeom prst="roundRect">
            <a:avLst>
              <a:gd name="adj" fmla="val 10000"/>
            </a:avLst>
          </a:prstGeom>
          <a:solidFill>
            <a:srgbClr val="D2DBE7"/>
          </a:solidFill>
          <a:ln/>
        </p:spPr>
      </p:sp>
      <p:sp>
        <p:nvSpPr>
          <p:cNvPr id="17" name="Text 15"/>
          <p:cNvSpPr/>
          <p:nvPr/>
        </p:nvSpPr>
        <p:spPr>
          <a:xfrm>
            <a:off x="640080" y="4572000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Önceki Proje Geçmişi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40080" y="4892040"/>
            <a:ext cx="5120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Kuruluşun geçmişteki TÜBİTAK projelerinin Ticarileşme Puanı, yeni projeye -1 ile +5 arasında ek puan olarak yansır.</a:t>
            </a:r>
            <a:endParaRPr lang="en-US" sz="1100" dirty="0"/>
          </a:p>
        </p:txBody>
      </p:sp>
      <p:pic>
        <p:nvPicPr>
          <p:cNvPr id="19" name="Image 0" descr="/home/claude/pbs_screenshots/img-0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1737360"/>
            <a:ext cx="5669280" cy="3017520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6217920" y="4800600"/>
            <a:ext cx="5669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PRODİS - Proje Görevleri ekranı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6217920" y="5212080"/>
            <a:ext cx="5669280" cy="1280160"/>
          </a:xfrm>
          <a:prstGeom prst="roundRect">
            <a:avLst>
              <a:gd name="adj" fmla="val 8571"/>
            </a:avLst>
          </a:prstGeom>
          <a:solidFill>
            <a:srgbClr val="FFF2CC"/>
          </a:solidFill>
          <a:ln/>
        </p:spPr>
      </p:sp>
      <p:sp>
        <p:nvSpPr>
          <p:cNvPr id="22" name="Text 19"/>
          <p:cNvSpPr/>
          <p:nvPr/>
        </p:nvSpPr>
        <p:spPr>
          <a:xfrm>
            <a:off x="6400800" y="5303520"/>
            <a:ext cx="53949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Başkanlığının belirleyeceği sayının üzerinde 1501 projesi desteklenmiş olan kuruluşlar yeni başvuruda ek koşullara tabi olabilir (uluslararası destekli en az 1 Ar-Ge projesi yürütmüş olmak veya 1501'de ortaklı en az 1 proje).</a:t>
            </a:r>
            <a:endParaRPr lang="en-US" sz="11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24/55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Yeni Başvuru — Çağrı Seçimi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5448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Hangi çağrıya başvuracaksınız?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57200" y="2011680"/>
            <a:ext cx="5486400" cy="1371600"/>
          </a:xfrm>
          <a:prstGeom prst="roundRect">
            <a:avLst>
              <a:gd name="adj" fmla="val 8000"/>
            </a:avLst>
          </a:prstGeom>
          <a:solidFill>
            <a:srgbClr val="1B3C6B"/>
          </a:solidFill>
          <a:ln/>
        </p:spPr>
      </p:sp>
      <p:sp>
        <p:nvSpPr>
          <p:cNvPr id="11" name="Text 9"/>
          <p:cNvSpPr/>
          <p:nvPr/>
        </p:nvSpPr>
        <p:spPr>
          <a:xfrm>
            <a:off x="685800" y="214884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1501 — Sanayi Ar-Ge Projeleri 2026/1 Çağrısı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85800" y="2697480"/>
            <a:ext cx="5029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Standart 1501 başvurusu (24 ay süre, %75 KOBİ hibe)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57200" y="3520440"/>
            <a:ext cx="5486400" cy="1371600"/>
          </a:xfrm>
          <a:prstGeom prst="roundRect">
            <a:avLst>
              <a:gd name="adj" fmla="val 8000"/>
            </a:avLst>
          </a:prstGeom>
          <a:solidFill>
            <a:srgbClr val="D2DBE7"/>
          </a:solidFill>
          <a:ln/>
        </p:spPr>
      </p:sp>
      <p:sp>
        <p:nvSpPr>
          <p:cNvPr id="14" name="Text 12"/>
          <p:cNvSpPr/>
          <p:nvPr/>
        </p:nvSpPr>
        <p:spPr>
          <a:xfrm>
            <a:off x="685800" y="365760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1507 — KOBİ Ar-Ge Başlangıç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685800" y="4206240"/>
            <a:ext cx="5029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İlk 5 proje destekli, en az 2'si ortaklı (1501 ile birleşik başvuru limiti)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457200" y="5029200"/>
            <a:ext cx="5486400" cy="1371600"/>
          </a:xfrm>
          <a:prstGeom prst="roundRect">
            <a:avLst>
              <a:gd name="adj" fmla="val 8000"/>
            </a:avLst>
          </a:prstGeom>
          <a:solidFill>
            <a:srgbClr val="D2DBE7"/>
          </a:solidFill>
          <a:ln/>
        </p:spPr>
      </p:sp>
      <p:sp>
        <p:nvSpPr>
          <p:cNvPr id="17" name="Text 15"/>
          <p:cNvSpPr/>
          <p:nvPr/>
        </p:nvSpPr>
        <p:spPr>
          <a:xfrm>
            <a:off x="685800" y="516636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Diğer TEYDEB Programları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85800" y="5715000"/>
            <a:ext cx="5029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1512 (BiGG), 1505 (Üniversite-Sanayi İşbirliği), 1707 (Sipariş Ar-Ge), 1709 (Hızlı Destek)</a:t>
            </a:r>
            <a:endParaRPr lang="en-US" sz="1100" dirty="0"/>
          </a:p>
        </p:txBody>
      </p:sp>
      <p:pic>
        <p:nvPicPr>
          <p:cNvPr id="19" name="Image 0" descr="/home/claude/pbs_screenshots/img-0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1737360"/>
            <a:ext cx="5669280" cy="4114800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6217920" y="5897880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PRODİS - Yeni Proje Başvurusu menüsü</a:t>
            </a:r>
            <a:endParaRPr lang="en-US"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25/55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A1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Ön Bilgileri</a:t>
            </a:r>
            <a:endParaRPr lang="en-US" sz="24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 bölümde girilenler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286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ID ve taslak numarası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Programın son başvuru tarihi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E-imza sürecinin tamamlanması için son tarih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Programı Genel Açıklama metni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Çağrı Genel Açıklama metni (varsa)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685800" y="4572000"/>
            <a:ext cx="5212080" cy="1691640"/>
          </a:xfrm>
          <a:prstGeom prst="roundRect">
            <a:avLst>
              <a:gd name="adj" fmla="val 6486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822960" y="4663440"/>
            <a:ext cx="4937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Kritik adım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822960" y="5029200"/>
            <a:ext cx="4937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A1 bölümü Firma Kullanıcısı tarafından doldurulduktan sonra Kuruluş Yetkilisinin e-imza onayına gönderilir. Onay alınmadan diğer bölümlere geçilemez. Bu nedenle e-imza geçerlilik süreleri başvuru öncesi kontrol edilmelidir.</a:t>
            </a:r>
            <a:endParaRPr lang="en-US" sz="1100" dirty="0"/>
          </a:p>
        </p:txBody>
      </p:sp>
      <p:pic>
        <p:nvPicPr>
          <p:cNvPr id="17" name="Image 0" descr="/home/claude/pbs_screenshots/img-0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AGY100 Bölüm A1 — Proje Ön Bilgileri ekranı</a:t>
            </a:r>
            <a:endParaRPr lang="en-US" sz="1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26/55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A2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Bilgileri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3200400"/>
          </a:xfrm>
          <a:prstGeom prst="roundRect">
            <a:avLst>
              <a:gd name="adj" fmla="val 3429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 bölümde girilenler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formunun her bölümüne karşılık gelen kontrol maddeleri listelenir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ifade dikkatlice okunup işaretlenmelidir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formunda yazdığınız ifadeler ile karşılaştırılır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Eksiklik varsa giderilir, tamamen tamamlandıktan sonra Kaydet butonuna basılır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4937760"/>
            <a:ext cx="566928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502920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KOBİ statüsü kritik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5800" y="5349240"/>
            <a:ext cx="5212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1501 2026/1 çağrısına SADECE KOBİ ölçeğindeki sermaye şirketleri başvurabilir. KOBİ tanımı 25/05/2023 tarihli Resmi Gazete'de yayımlanan Yönetmelik çerçevesindedir. Başvuru tarihindeki ölçek esastır; sonradan değişse de proje destek almaya devam eder.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6263640" y="1600200"/>
            <a:ext cx="5623560" cy="4663440"/>
          </a:xfrm>
          <a:prstGeom prst="roundRect">
            <a:avLst>
              <a:gd name="adj" fmla="val 2353"/>
            </a:avLst>
          </a:prstGeom>
          <a:solidFill>
            <a:srgbClr val="D2DBE7"/>
          </a:solidFill>
          <a:ln/>
        </p:spPr>
      </p:sp>
      <p:sp>
        <p:nvSpPr>
          <p:cNvPr id="18" name="Text 16"/>
          <p:cNvSpPr/>
          <p:nvPr/>
        </p:nvSpPr>
        <p:spPr>
          <a:xfrm>
            <a:off x="649224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ölçek kategorileri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583680" y="2103120"/>
            <a:ext cx="5212080" cy="4114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Konunun Önemi ve Projenin Özgün Değeri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Amaç ve Hedefler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Yöntem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Yönetimi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Yaygın Etki ve Bilim İletişimi Kapsamındaki Faaliyet Planı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EK-1 Kaynaklar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EK-2 Bütçe ve Gerekçesi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Çıktıları ve Etkileri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Öncelikli Alanlar ile Uyum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Teknoloji Hazırlık Seviyesi</a:t>
            </a:r>
            <a:endParaRPr lang="en-US" sz="11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27/55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A3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Kısa Tanıtımı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3200400"/>
          </a:xfrm>
          <a:prstGeom prst="roundRect">
            <a:avLst>
              <a:gd name="adj" fmla="val 3429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 bölümde girilenler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ARBİS'ten gelen kişisel bilgilerin kontrolü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Projenin yürütüleceği kuruluş türü ve adı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adresi (manuel girilir)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Yürütücünün kadrosunun bulunduğu kuruluş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İdari görev (yoksa 'görev yok' seçilir)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 Sahipliği Oranı (1-100 tam sayı)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Yüksek lisans ve doktora tez danışmanları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4937760"/>
            <a:ext cx="566928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502920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Hakem değerlendirmesi için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5800" y="5349240"/>
            <a:ext cx="5212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A3 bölümü, hakemin proje hakkındaki ilk izlenimini şekillendirir. Net problem tanımı, somut çıktı ve ölçülebilir hedef bu bölümde yer almalıdır. Genel ifadelerden kaçınılmalı, çağrı amaçlarıyla bağlantı kurulmalıdır.</a:t>
            </a:r>
            <a:endParaRPr lang="en-US" sz="1100" dirty="0"/>
          </a:p>
        </p:txBody>
      </p:sp>
      <p:pic>
        <p:nvPicPr>
          <p:cNvPr id="17" name="Image 0" descr="/home/claude/pbs_screenshots/img-0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AGY100 Bölüm A3 — Proje Kısa Tanıtımı ekranı</a:t>
            </a:r>
            <a:endParaRPr lang="en-US" sz="1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28/55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B / 8.1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Çağrı Konusuyla İlişki ve Hedefler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 bölümde açıklananlar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4297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Başlığı (Türkçe)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Project Title (İngilizce)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Özeti (≤ 600 kelime, Türkçe)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Project Summary (İngilizce)</a:t>
            </a:r>
            <a:endParaRPr lang="en-US" sz="12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Türü — 3 seçenekten biri:</a:t>
            </a:r>
            <a:endParaRPr lang="en-US" sz="12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Temel Araştırma (THS 1-3)</a:t>
            </a:r>
            <a:endParaRPr lang="en-US" sz="12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Uygulamalı Araştırma (THS 3-6)</a:t>
            </a:r>
            <a:endParaRPr lang="en-US" sz="1200" dirty="0"/>
          </a:p>
          <a:p>
            <a:pPr marL="254000" indent="-254000"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Deneysel Geliştirme (THS 6-9)</a:t>
            </a:r>
            <a:endParaRPr lang="en-US" sz="1200" dirty="0"/>
          </a:p>
        </p:txBody>
      </p:sp>
      <p:pic>
        <p:nvPicPr>
          <p:cNvPr id="14" name="Image 0" descr="/home/claude/pbs_screenshots/img-0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Bilgileri adımı — ana sayfa</a:t>
            </a:r>
            <a:endParaRPr lang="en-US" sz="1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29/55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201168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2011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B / 8.3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2606040" y="868680"/>
            <a:ext cx="9144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Teknoloji Hazırlık Seviyesi (THS)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365760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1783080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Mevcut THS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286000"/>
            <a:ext cx="329184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THS Soru Seti doldurulur; tamamlanma ≥%80 olan son seviye mevcut THS olarak kabul edilir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270248" y="1600200"/>
            <a:ext cx="3657600" cy="1828800"/>
          </a:xfrm>
          <a:prstGeom prst="roundRect">
            <a:avLst>
              <a:gd name="adj" fmla="val 6000"/>
            </a:avLst>
          </a:prstGeom>
          <a:solidFill>
            <a:srgbClr val="FFE699"/>
          </a:solidFill>
          <a:ln/>
        </p:spPr>
      </p:sp>
      <p:sp>
        <p:nvSpPr>
          <p:cNvPr id="15" name="Text 13"/>
          <p:cNvSpPr/>
          <p:nvPr/>
        </p:nvSpPr>
        <p:spPr>
          <a:xfrm>
            <a:off x="4453128" y="1783080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Hedeflenen THS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4453128" y="2286000"/>
            <a:ext cx="329184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sonunda ulaşılacak THS; mevcut THS'den en az 1 fazla olmalı, detaylı gerekçe verilmeli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8083296" y="1600200"/>
            <a:ext cx="365760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18" name="Text 16"/>
          <p:cNvSpPr/>
          <p:nvPr/>
        </p:nvSpPr>
        <p:spPr>
          <a:xfrm>
            <a:off x="8266176" y="1783080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Desteklenen Ar-Ge Aşamaları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8266176" y="2286000"/>
            <a:ext cx="329184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Kavram geliştirme, fizibilite, laboratuvar çalışmaları, tasarım, prototip üretimi, pilot tesis, tip testleri, saha testleri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457200" y="3611880"/>
            <a:ext cx="365760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21" name="Text 19"/>
          <p:cNvSpPr/>
          <p:nvPr/>
        </p:nvSpPr>
        <p:spPr>
          <a:xfrm>
            <a:off x="640080" y="3794760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Desteklenmeyen Aşamalar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640080" y="4297680"/>
            <a:ext cx="329184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Üretim altyapısı yatırımı, rutin uygulamalar, güncel teknolojinin gerisinde çalışmalar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4270248" y="3611880"/>
            <a:ext cx="365760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24" name="Text 22"/>
          <p:cNvSpPr/>
          <p:nvPr/>
        </p:nvSpPr>
        <p:spPr>
          <a:xfrm>
            <a:off x="4453128" y="3794760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THS 1-9 Aralığı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4453128" y="4297680"/>
            <a:ext cx="329184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THS 1-3: Temel araştırma | THS 4-6: Uygulamalı/Geliştirme | THS 7-9: Ürünleştirme/Pilot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8083296" y="3611880"/>
            <a:ext cx="365760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27" name="Text 25"/>
          <p:cNvSpPr/>
          <p:nvPr/>
        </p:nvSpPr>
        <p:spPr>
          <a:xfrm>
            <a:off x="8266176" y="3794760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THS Belirleme Kaynakları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8266176" y="4297680"/>
            <a:ext cx="329184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https://www.tubitak.gov.tr/sites/default/files/21566/tubitak-ths-soru-setleri.xlsx — sektör bazlı soru setleri mevcut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457200" y="5715000"/>
            <a:ext cx="11430000" cy="777240"/>
          </a:xfrm>
          <a:prstGeom prst="roundRect">
            <a:avLst>
              <a:gd name="adj" fmla="val 14118"/>
            </a:avLst>
          </a:prstGeom>
          <a:solidFill>
            <a:srgbClr val="1B3C6B"/>
          </a:solidFill>
          <a:ln/>
        </p:spPr>
      </p:sp>
      <p:sp>
        <p:nvSpPr>
          <p:cNvPr id="30" name="Text 28"/>
          <p:cNvSpPr/>
          <p:nvPr/>
        </p:nvSpPr>
        <p:spPr>
          <a:xfrm>
            <a:off x="457200" y="5715000"/>
            <a:ext cx="114300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Son adımlar:  </a:t>
            </a:r>
            <a:r>
              <a:rPr lang="en-US" sz="1300" dirty="0">
                <a:solidFill>
                  <a:srgbClr val="FFFF9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Önerilen Destek Miktarı (TL, ≠0)  |  Önerilen Proje Süresi (ay, ≤36)  →  Kaydet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Program Kapsamı Dışında Kalanlar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457200" y="1645920"/>
            <a:ext cx="109728" cy="43891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777240" y="160020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Aşağıdaki niteliklere sahip başvurular 1501 kapsamında değerlendirilmez: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822960" y="219456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Kısıtı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822960" y="2560320"/>
            <a:ext cx="10972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Yalnızca KOBİ ölçeğindeki sermaye şirketleri başvurabilir. Vakıflar, dernekler, iktisadi işletmeleri, kooperatifler, birlikler, şahıs şirketleri ve adi ortaklıklar başvuramaz.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822960" y="315468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Rutin ve Ar-Ge Niteliği Olmayan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822960" y="3520440"/>
            <a:ext cx="10972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Rutin uygulamalar, durum tespiti veya veri toplamaya yönelik çalışmalar, güncel teknolojinin gerisinde kalmış çalışmalar Ar-Ge niteliği taşımadığı için desteklenmez.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822960" y="411480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Yatırım Ağırlıklı Projeler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822960" y="4480560"/>
            <a:ext cx="10972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Üretim veya üretim altyapısına yönelik yatırım ağırlıklı projeler (tesis ve tezgah alımı içeren) Ar-Ge içeriği taşımadığı için desteklenmez.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822960" y="507492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Tamamlanmış veya Kamuya Satılan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822960" y="5440680"/>
            <a:ext cx="10972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Tüm Ar-Ge faaliyetleri başvuru öncesi tamamlanmış projeler ile kamu kurumlarına bedeli karşılığında satılmış/taahhüt edilmiş çıktılı projeler kapsam dışıdır.</a:t>
            </a:r>
            <a:endParaRPr lang="en-US" sz="13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30/55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B / 8.4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Somut Hedefler ve Çözüm Yaklaşımları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3200400"/>
          </a:xfrm>
          <a:prstGeom prst="roundRect">
            <a:avLst>
              <a:gd name="adj" fmla="val 3429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Ar-Ge sistematiği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Disiplin tipi seçimi:</a:t>
            </a:r>
            <a:endParaRPr lang="en-US" sz="12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 disiplinli: 1 disiplin</a:t>
            </a:r>
            <a:endParaRPr lang="en-US" sz="12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Çok disiplinli: 1 ana + en az 1 tamamlayıcı</a:t>
            </a:r>
            <a:endParaRPr lang="en-US" sz="1200" dirty="0"/>
          </a:p>
          <a:p>
            <a:pPr marL="254000" indent="-2540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Disiplinlerarası: en az 2 ana disiplin</a:t>
            </a:r>
            <a:endParaRPr lang="en-US" sz="12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disiplin için:</a:t>
            </a:r>
            <a:endParaRPr lang="en-US" sz="12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En az 1 faaliyet alanı</a:t>
            </a:r>
            <a:endParaRPr lang="en-US" sz="1200" dirty="0"/>
          </a:p>
          <a:p>
            <a:pPr marL="254000" indent="-254000"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faaliyet alanı için en az 3 anahtar kelime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4937760"/>
            <a:ext cx="566928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502920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Hakemin aradığı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5800" y="5349240"/>
            <a:ext cx="5212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Hakem AGY200 değerlendirmesinde şu üç boyutu inceler: (1) Endüstriyel Ar-Ge içeriği, teknoloji düzeyi ve yenilikçi yön (2) Proje planı ve kuruluşun altyapısı (3) Ekonomik yarara dönüşebilirlik. Bu bölüm ilk boyutun temelidir.</a:t>
            </a:r>
            <a:endParaRPr lang="en-US" sz="1100" dirty="0"/>
          </a:p>
        </p:txBody>
      </p:sp>
      <p:pic>
        <p:nvPicPr>
          <p:cNvPr id="17" name="Image 0" descr="/home/claude/pbs_screenshots/img-0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AGY100 Bölüm B/8.4 — Somut Hedefler ekranı</a:t>
            </a:r>
            <a:endParaRPr lang="en-US" sz="1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31/55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B / 8.5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Projenin Yenilikçi Yönleri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Yenilik türleri (Oslo Kılavuzu)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ÇAYDAG 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Teknolojik açıdan yeni ürün geliştirme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777240" y="2450592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EEEAG 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Teknolojik süreç yeniliği (yeni üretim tekniği)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777240" y="2798064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KBAG 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Mevcut ürünün önemli derecede iyileştirilmesi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777240" y="3145536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MAG 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Ürün kalitesi veya standardının yükseltilmesi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777240" y="3493008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MFAG 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Maliyet düşürücü yeni teknik / yöntem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777240" y="384048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SBAG 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Yeni üretim teknolojisinin geliştirilmesi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777240" y="4187952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SOBAG 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Sektörel/Ulusal İLK olma niteliği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777240" y="4535424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TOVAG 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Uluslararası pazara açılan rekabetçi ürün</a:t>
            </a:r>
            <a:endParaRPr lang="en-US" sz="1200" dirty="0"/>
          </a:p>
        </p:txBody>
      </p:sp>
      <p:pic>
        <p:nvPicPr>
          <p:cNvPr id="21" name="Image 0" descr="/home/claude/pbs_screenshots/img-06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3200400"/>
          </a:xfrm>
          <a:prstGeom prst="rect">
            <a:avLst/>
          </a:prstGeom>
        </p:spPr>
      </p:pic>
      <p:sp>
        <p:nvSpPr>
          <p:cNvPr id="22" name="Text 19"/>
          <p:cNvSpPr/>
          <p:nvPr/>
        </p:nvSpPr>
        <p:spPr>
          <a:xfrm>
            <a:off x="6263640" y="484632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AGY100 Bölüm B/8.5 — Yenilikçi Yönler ekranı</a:t>
            </a:r>
            <a:endParaRPr lang="en-US" sz="1000" dirty="0"/>
          </a:p>
        </p:txBody>
      </p:sp>
      <p:sp>
        <p:nvSpPr>
          <p:cNvPr id="23" name="Shape 20"/>
          <p:cNvSpPr/>
          <p:nvPr/>
        </p:nvSpPr>
        <p:spPr>
          <a:xfrm>
            <a:off x="6263640" y="5212080"/>
            <a:ext cx="5623560" cy="1280160"/>
          </a:xfrm>
          <a:prstGeom prst="roundRect">
            <a:avLst>
              <a:gd name="adj" fmla="val 8571"/>
            </a:avLst>
          </a:prstGeom>
          <a:solidFill>
            <a:srgbClr val="FFF2CC"/>
          </a:solidFill>
          <a:ln/>
        </p:spPr>
      </p:sp>
      <p:sp>
        <p:nvSpPr>
          <p:cNvPr id="24" name="Text 21"/>
          <p:cNvSpPr/>
          <p:nvPr/>
        </p:nvSpPr>
        <p:spPr>
          <a:xfrm>
            <a:off x="6446520" y="5303520"/>
            <a:ext cx="5349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Yenilik beyanında dikkat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6446520" y="5623560"/>
            <a:ext cx="5349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Renk, dekorasyon veya estetik değişiklikler yenilik sayılmaz. Yenilik, ürün/sürecin yapı, nitelik veya performansını teknik açıdan değiştirmelidir. Yenilik iddiası mevcut çözümlerle teknik karşılaştırma yapılarak desteklenmelidir.</a:t>
            </a:r>
            <a:endParaRPr lang="en-US" sz="1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32/55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B — Öncelikli Alan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Öncelikli Alan Uyumu — +5 Puan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3200400"/>
          </a:xfrm>
          <a:prstGeom prst="roundRect">
            <a:avLst>
              <a:gd name="adj" fmla="val 3429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Nasıl çalışır?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çağrı planlamasındaki öncelikli alan konularıyla proje uyumu sorgulanır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Uyum varsa: projeye Ekle butonu ile öncelikli alan(lar) seçilir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Birden fazla öncelikli alan eklenebilir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Seçilen alanla projenin ürün/teknoloji ilişkisi bilimsel/teknik gerekçelerle açıklanır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Uyum yoksa: 'Hayır' → Kaydet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4937760"/>
            <a:ext cx="566928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502920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 puan koşulu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5800" y="5349240"/>
            <a:ext cx="5212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 puan SADECE Kurul Değerlendirme Eşik Değeri (60 puan) üzerinde puan alan ve ek puan şartlarını sağlayan projelere verilir. Eşiğin altındaki projelere ek puan uygulanmaz. Ortalama hakem puanı + Ticarileşme Puanı (-1 ila +5) + Öncelikli Alan Puanı (5) = Toplam Proje Puanı</a:t>
            </a:r>
            <a:endParaRPr lang="en-US" sz="1100" dirty="0"/>
          </a:p>
        </p:txBody>
      </p:sp>
      <p:pic>
        <p:nvPicPr>
          <p:cNvPr id="17" name="Image 0" descr="/home/claude/pbs_screenshots/img-06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AGY100 Öncelikli Alan Beyanı ekranı</a:t>
            </a:r>
            <a:endParaRPr lang="en-US" sz="1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33/55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C1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İş Planı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11430000" cy="640080"/>
          </a:xfrm>
          <a:prstGeom prst="roundRect">
            <a:avLst>
              <a:gd name="adj" fmla="val 17143"/>
            </a:avLst>
          </a:prstGeom>
          <a:solidFill>
            <a:srgbClr val="FFF2CC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0020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Sosyal ve Beşeri Bilimler alanından sunulan projeler için THS istenmez  </a:t>
            </a: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— ilgili soruya 'Hayır' verilip Kaydet butonuna basılır.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57200" y="2377440"/>
            <a:ext cx="11430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İş Paketi Yapısı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457200" y="2834640"/>
            <a:ext cx="1170432" cy="548640"/>
          </a:xfrm>
          <a:prstGeom prst="rect">
            <a:avLst/>
          </a:prstGeom>
          <a:solidFill>
            <a:srgbClr val="84B59F"/>
          </a:solidFill>
          <a:ln/>
        </p:spPr>
      </p:sp>
      <p:sp>
        <p:nvSpPr>
          <p:cNvPr id="15" name="Text 13"/>
          <p:cNvSpPr/>
          <p:nvPr/>
        </p:nvSpPr>
        <p:spPr>
          <a:xfrm>
            <a:off x="457200" y="2834640"/>
            <a:ext cx="11704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İP 1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1691640" y="2834640"/>
            <a:ext cx="1170432" cy="548640"/>
          </a:xfrm>
          <a:prstGeom prst="rect">
            <a:avLst/>
          </a:prstGeom>
          <a:solidFill>
            <a:srgbClr val="69A297"/>
          </a:solidFill>
          <a:ln/>
        </p:spPr>
      </p:sp>
      <p:sp>
        <p:nvSpPr>
          <p:cNvPr id="17" name="Text 15"/>
          <p:cNvSpPr/>
          <p:nvPr/>
        </p:nvSpPr>
        <p:spPr>
          <a:xfrm>
            <a:off x="1691640" y="2834640"/>
            <a:ext cx="11704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İP 2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2926080" y="2834640"/>
            <a:ext cx="1170432" cy="548640"/>
          </a:xfrm>
          <a:prstGeom prst="rect">
            <a:avLst/>
          </a:prstGeom>
          <a:solidFill>
            <a:srgbClr val="50808E"/>
          </a:solidFill>
          <a:ln/>
        </p:spPr>
      </p:sp>
      <p:sp>
        <p:nvSpPr>
          <p:cNvPr id="19" name="Text 17"/>
          <p:cNvSpPr/>
          <p:nvPr/>
        </p:nvSpPr>
        <p:spPr>
          <a:xfrm>
            <a:off x="2926080" y="2834640"/>
            <a:ext cx="11704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İP 3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4160520" y="2834640"/>
            <a:ext cx="1170432" cy="548640"/>
          </a:xfrm>
          <a:prstGeom prst="rect">
            <a:avLst/>
          </a:prstGeom>
          <a:solidFill>
            <a:srgbClr val="4472C4"/>
          </a:solidFill>
          <a:ln/>
        </p:spPr>
      </p:sp>
      <p:sp>
        <p:nvSpPr>
          <p:cNvPr id="21" name="Text 19"/>
          <p:cNvSpPr/>
          <p:nvPr/>
        </p:nvSpPr>
        <p:spPr>
          <a:xfrm>
            <a:off x="4160520" y="2834640"/>
            <a:ext cx="11704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İP 4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5394960" y="2834640"/>
            <a:ext cx="1170432" cy="5486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3" name="Text 21"/>
          <p:cNvSpPr/>
          <p:nvPr/>
        </p:nvSpPr>
        <p:spPr>
          <a:xfrm>
            <a:off x="5394960" y="2834640"/>
            <a:ext cx="11704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İP 5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6629400" y="2834640"/>
            <a:ext cx="1170432" cy="5486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5" name="Text 23"/>
          <p:cNvSpPr/>
          <p:nvPr/>
        </p:nvSpPr>
        <p:spPr>
          <a:xfrm>
            <a:off x="6629400" y="2834640"/>
            <a:ext cx="11704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İP 6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7863840" y="2834640"/>
            <a:ext cx="1170432" cy="548640"/>
          </a:xfrm>
          <a:prstGeom prst="rect">
            <a:avLst/>
          </a:prstGeom>
          <a:solidFill>
            <a:srgbClr val="B85042"/>
          </a:solidFill>
          <a:ln/>
        </p:spPr>
      </p:sp>
      <p:sp>
        <p:nvSpPr>
          <p:cNvPr id="27" name="Text 25"/>
          <p:cNvSpPr/>
          <p:nvPr/>
        </p:nvSpPr>
        <p:spPr>
          <a:xfrm>
            <a:off x="7863840" y="2834640"/>
            <a:ext cx="11704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İP 7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9098280" y="2834640"/>
            <a:ext cx="1170432" cy="548640"/>
          </a:xfrm>
          <a:prstGeom prst="rect">
            <a:avLst/>
          </a:prstGeom>
          <a:solidFill>
            <a:srgbClr val="990011"/>
          </a:solidFill>
          <a:ln/>
        </p:spPr>
      </p:sp>
      <p:sp>
        <p:nvSpPr>
          <p:cNvPr id="29" name="Text 27"/>
          <p:cNvSpPr/>
          <p:nvPr/>
        </p:nvSpPr>
        <p:spPr>
          <a:xfrm>
            <a:off x="9098280" y="2834640"/>
            <a:ext cx="11704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İP 8</a:t>
            </a:r>
            <a:endParaRPr lang="en-US" sz="1200" dirty="0"/>
          </a:p>
        </p:txBody>
      </p:sp>
      <p:sp>
        <p:nvSpPr>
          <p:cNvPr id="30" name="Shape 28"/>
          <p:cNvSpPr/>
          <p:nvPr/>
        </p:nvSpPr>
        <p:spPr>
          <a:xfrm>
            <a:off x="10332720" y="2834640"/>
            <a:ext cx="1170432" cy="548640"/>
          </a:xfrm>
          <a:prstGeom prst="rect">
            <a:avLst/>
          </a:prstGeom>
          <a:solidFill>
            <a:srgbClr val="7E1A2E"/>
          </a:solidFill>
          <a:ln/>
        </p:spPr>
      </p:sp>
      <p:sp>
        <p:nvSpPr>
          <p:cNvPr id="31" name="Text 29"/>
          <p:cNvSpPr/>
          <p:nvPr/>
        </p:nvSpPr>
        <p:spPr>
          <a:xfrm>
            <a:off x="10332720" y="2834640"/>
            <a:ext cx="11704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İP 9</a:t>
            </a:r>
            <a:endParaRPr lang="en-US" sz="1200" dirty="0"/>
          </a:p>
        </p:txBody>
      </p:sp>
      <p:sp>
        <p:nvSpPr>
          <p:cNvPr id="32" name="Shape 30"/>
          <p:cNvSpPr/>
          <p:nvPr/>
        </p:nvSpPr>
        <p:spPr>
          <a:xfrm>
            <a:off x="457200" y="3474720"/>
            <a:ext cx="3639312" cy="27432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3" name="Text 31"/>
          <p:cNvSpPr/>
          <p:nvPr/>
        </p:nvSpPr>
        <p:spPr>
          <a:xfrm>
            <a:off x="457200" y="3520440"/>
            <a:ext cx="36393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Tasarım</a:t>
            </a:r>
            <a:endParaRPr lang="en-US" sz="1200" dirty="0"/>
          </a:p>
        </p:txBody>
      </p:sp>
      <p:sp>
        <p:nvSpPr>
          <p:cNvPr id="34" name="Text 32"/>
          <p:cNvSpPr/>
          <p:nvPr/>
        </p:nvSpPr>
        <p:spPr>
          <a:xfrm>
            <a:off x="457200" y="3886200"/>
            <a:ext cx="363931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Konsept geliştirme ve tasarım dokümanları</a:t>
            </a:r>
            <a:endParaRPr lang="en-US" sz="1000" dirty="0"/>
          </a:p>
        </p:txBody>
      </p:sp>
      <p:sp>
        <p:nvSpPr>
          <p:cNvPr id="35" name="Shape 33"/>
          <p:cNvSpPr/>
          <p:nvPr/>
        </p:nvSpPr>
        <p:spPr>
          <a:xfrm>
            <a:off x="4160520" y="3474720"/>
            <a:ext cx="3639312" cy="27432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6" name="Text 34"/>
          <p:cNvSpPr/>
          <p:nvPr/>
        </p:nvSpPr>
        <p:spPr>
          <a:xfrm>
            <a:off x="4160520" y="3520440"/>
            <a:ext cx="36393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Geliştirme</a:t>
            </a:r>
            <a:endParaRPr lang="en-US" sz="1200" dirty="0"/>
          </a:p>
        </p:txBody>
      </p:sp>
      <p:sp>
        <p:nvSpPr>
          <p:cNvPr id="37" name="Text 35"/>
          <p:cNvSpPr/>
          <p:nvPr/>
        </p:nvSpPr>
        <p:spPr>
          <a:xfrm>
            <a:off x="4160520" y="3886200"/>
            <a:ext cx="363931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Laboratuvar çalışmaları, prototip üretimi</a:t>
            </a:r>
            <a:endParaRPr lang="en-US" sz="1000" dirty="0"/>
          </a:p>
        </p:txBody>
      </p:sp>
      <p:sp>
        <p:nvSpPr>
          <p:cNvPr id="38" name="Shape 36"/>
          <p:cNvSpPr/>
          <p:nvPr/>
        </p:nvSpPr>
        <p:spPr>
          <a:xfrm>
            <a:off x="7863840" y="3474720"/>
            <a:ext cx="3639312" cy="27432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9" name="Text 37"/>
          <p:cNvSpPr/>
          <p:nvPr/>
        </p:nvSpPr>
        <p:spPr>
          <a:xfrm>
            <a:off x="7863840" y="3520440"/>
            <a:ext cx="36393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Test ve Doğrulama</a:t>
            </a:r>
            <a:endParaRPr lang="en-US" sz="1200" dirty="0"/>
          </a:p>
        </p:txBody>
      </p:sp>
      <p:sp>
        <p:nvSpPr>
          <p:cNvPr id="40" name="Text 38"/>
          <p:cNvSpPr/>
          <p:nvPr/>
        </p:nvSpPr>
        <p:spPr>
          <a:xfrm>
            <a:off x="7863840" y="3886200"/>
            <a:ext cx="363931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Tip testleri, saha testleri, pilot uygulama</a:t>
            </a:r>
            <a:endParaRPr lang="en-US" sz="1000" dirty="0"/>
          </a:p>
        </p:txBody>
      </p:sp>
      <p:sp>
        <p:nvSpPr>
          <p:cNvPr id="41" name="Shape 39"/>
          <p:cNvSpPr/>
          <p:nvPr/>
        </p:nvSpPr>
        <p:spPr>
          <a:xfrm>
            <a:off x="457200" y="4389120"/>
            <a:ext cx="5669280" cy="2103120"/>
          </a:xfrm>
          <a:prstGeom prst="roundRect">
            <a:avLst>
              <a:gd name="adj" fmla="val 5217"/>
            </a:avLst>
          </a:prstGeom>
          <a:solidFill>
            <a:srgbClr val="D2DBE7"/>
          </a:solidFill>
          <a:ln/>
        </p:spPr>
      </p:sp>
      <p:sp>
        <p:nvSpPr>
          <p:cNvPr id="42" name="Text 40"/>
          <p:cNvSpPr/>
          <p:nvPr/>
        </p:nvSpPr>
        <p:spPr>
          <a:xfrm>
            <a:off x="685800" y="448056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İP için</a:t>
            </a:r>
            <a:endParaRPr lang="en-US" sz="1400" dirty="0"/>
          </a:p>
        </p:txBody>
      </p:sp>
      <p:sp>
        <p:nvSpPr>
          <p:cNvPr id="43" name="Text 41"/>
          <p:cNvSpPr/>
          <p:nvPr/>
        </p:nvSpPr>
        <p:spPr>
          <a:xfrm>
            <a:off x="777240" y="4846320"/>
            <a:ext cx="5212080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THS Belirleme Soru Seti doldurulur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soruya 'X' ile cevap verilir (tamamlandı/başlanmadı)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Ortalama tamamlanma ≥ %80 olan son seviye = Mevcut THS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Sistem otomatik hesaplar, Dosya Seç ile yüklenir</a:t>
            </a:r>
            <a:endParaRPr lang="en-US" sz="1100" dirty="0"/>
          </a:p>
        </p:txBody>
      </p:sp>
      <p:sp>
        <p:nvSpPr>
          <p:cNvPr id="44" name="Shape 42"/>
          <p:cNvSpPr/>
          <p:nvPr/>
        </p:nvSpPr>
        <p:spPr>
          <a:xfrm>
            <a:off x="6263640" y="4389120"/>
            <a:ext cx="5623560" cy="2103120"/>
          </a:xfrm>
          <a:prstGeom prst="roundRect">
            <a:avLst>
              <a:gd name="adj" fmla="val 5217"/>
            </a:avLst>
          </a:prstGeom>
          <a:solidFill>
            <a:srgbClr val="D2DBE7"/>
          </a:solidFill>
          <a:ln/>
        </p:spPr>
      </p:sp>
      <p:sp>
        <p:nvSpPr>
          <p:cNvPr id="45" name="Text 43"/>
          <p:cNvSpPr/>
          <p:nvPr/>
        </p:nvSpPr>
        <p:spPr>
          <a:xfrm>
            <a:off x="6492240" y="448056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İş-Zaman Grafiği</a:t>
            </a:r>
            <a:endParaRPr lang="en-US" sz="1400" dirty="0"/>
          </a:p>
        </p:txBody>
      </p:sp>
      <p:sp>
        <p:nvSpPr>
          <p:cNvPr id="46" name="Text 44"/>
          <p:cNvSpPr/>
          <p:nvPr/>
        </p:nvSpPr>
        <p:spPr>
          <a:xfrm>
            <a:off x="6583680" y="4846320"/>
            <a:ext cx="5166360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sonunda ulaşılması öngörülen THS değeri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Mevcut THS'den en az 1 fazla olmalı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Hedef değeri detaylı gerekçelerle açıklanmalı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Sorular: cagri.planlama@tubitak.gov.tr</a:t>
            </a:r>
            <a:endParaRPr lang="en-US" sz="11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34/55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C2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Yönetimi ve Organizasyonu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Yönetim yapısı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4297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En az 1 hedef/politika seçimi zorunlu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Birden fazla seçim yapılabilir</a:t>
            </a:r>
            <a:endParaRPr lang="en-US" sz="12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 Ana Kategori:</a:t>
            </a:r>
            <a:endParaRPr lang="en-US" sz="1200" dirty="0"/>
          </a:p>
          <a:p>
            <a:pPr marL="254000" indent="-2540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Yeşil ve Dijital Dönüşümle Rekabetçi Üretim</a:t>
            </a:r>
            <a:endParaRPr lang="en-US" sz="1200" dirty="0"/>
          </a:p>
          <a:p>
            <a:pPr marL="254000" indent="-2540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Nitelikli İnsan, Güçlü Aile, Sağlıklı Toplum</a:t>
            </a:r>
            <a:endParaRPr lang="en-US" sz="1200" dirty="0"/>
          </a:p>
          <a:p>
            <a:pPr marL="254000" indent="-2540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Afetlere Dirençli Yaşam Alanları, Sürdürülebilir Çevre</a:t>
            </a:r>
            <a:endParaRPr lang="en-US" sz="1200" dirty="0"/>
          </a:p>
          <a:p>
            <a:pPr marL="254000" indent="-254000"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Diğer (serbest metin açıklaması)</a:t>
            </a:r>
            <a:endParaRPr lang="en-US" sz="1200" dirty="0"/>
          </a:p>
        </p:txBody>
      </p:sp>
      <p:pic>
        <p:nvPicPr>
          <p:cNvPr id="14" name="Image 0" descr="/home/claude/pbs_screenshots/img-07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AGY100 Bölüm C2 — Proje Yönetimi ekranı</a:t>
            </a:r>
            <a:endParaRPr lang="en-US" sz="1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35/55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C3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Altyapısı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3200400"/>
          </a:xfrm>
          <a:prstGeom prst="roundRect">
            <a:avLst>
              <a:gd name="adj" fmla="val 3429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Altyapı kapsamı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Araştırmacı Ekle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Danışman Ekle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Bursiyer Ekle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Dışı Araştırmacı Ekle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Dışı Danışman Ekle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Türkiye'de İkamet Eden Yabancı Araştırmacı/Danışman Ekle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4937760"/>
            <a:ext cx="566928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502920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Önemli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5800" y="5349240"/>
            <a:ext cx="5212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Kuruluşun mevcut altyapısı, projenin başarıyla gerçekleştirilebilirliği açısından hakem değerlendirmesinde 2. boyutu oluşturur. Mevcut altyapı yetersizse, proje kapsamında alınacak alet/teçhizat ile nasıl tamamlanacağı F.3 (M013) bölümünde gerekçelendirilmelidir.</a:t>
            </a:r>
            <a:endParaRPr lang="en-US" sz="1100" dirty="0"/>
          </a:p>
        </p:txBody>
      </p:sp>
      <p:pic>
        <p:nvPicPr>
          <p:cNvPr id="17" name="Image 0" descr="/home/claude/pbs_screenshots/img-08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AGY100 Bölüm C3 — Kuruluş Altyapısı ekranı</a:t>
            </a:r>
            <a:endParaRPr lang="en-US" sz="1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36/55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C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Personeli — Ekleme ve Yönetim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3200400"/>
          </a:xfrm>
          <a:prstGeom prst="roundRect">
            <a:avLst>
              <a:gd name="adj" fmla="val 3429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Personel için girilecek bilgiler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Bursiyer türü:</a:t>
            </a:r>
            <a:endParaRPr lang="en-US" sz="12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Lisans</a:t>
            </a:r>
            <a:endParaRPr lang="en-US" sz="12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Yüksek Lisans</a:t>
            </a:r>
            <a:endParaRPr lang="en-US" sz="12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Doktora</a:t>
            </a:r>
            <a:endParaRPr lang="en-US" sz="1200" dirty="0"/>
          </a:p>
          <a:p>
            <a:pPr marL="254000" indent="-2540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Doktora Sonrası Araştırmacı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Burs süresi (ay)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Aylık burs miktarı (TL) — üst limitleri aşmayacak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Bursiyerin projedeki sorumluluğu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4937760"/>
            <a:ext cx="566928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502920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1501'de bursiyer YOK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5800" y="5349240"/>
            <a:ext cx="5212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1501'de 'bursiyer' kategorisi yoktur. Proje personeli kuruluşun bordrolu çalışanlarıdır. Üniversiteden alınacak Ar-Ge hizmetleri M014 kalemi altında bütçelenir. Üniversite öğrencileri ancak kuruluşun çalışanı olarak veya akademik işbirliği ortağı üniversite üzerinden projeye dahil olabilir.</a:t>
            </a:r>
            <a:endParaRPr lang="en-US" sz="1100" dirty="0"/>
          </a:p>
        </p:txBody>
      </p:sp>
      <p:pic>
        <p:nvPicPr>
          <p:cNvPr id="17" name="Image 0" descr="/home/claude/pbs_screenshots/img-08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AGY100 - Proje Personeli Ekleme penceresi</a:t>
            </a:r>
            <a:endParaRPr lang="en-US" sz="1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37/55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D1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Ekonomik Öngörüler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 bölümde sunulanlar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4297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- Norveç Araştırma Konseyi (RCN) iş birliği çerçevesinde sunulan projeler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Lider yürütücü Türkiye'den, ekipte Norveçli araştırmacı bulunan projeler için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Standart 1001 başvuruları için 'Hayır' seçilip Kaydet'e basılır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'Evet' seçilirse: Ortak Fonlayıcı Kuruluş, ülke bilgisi ve yurt dışı araştırmacı/danışman görev süreleri girilir</a:t>
            </a:r>
            <a:endParaRPr lang="en-US" sz="1200" dirty="0"/>
          </a:p>
        </p:txBody>
      </p:sp>
      <p:pic>
        <p:nvPicPr>
          <p:cNvPr id="14" name="Image 0" descr="/home/claude/pbs_screenshots/img-0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AGY100 Bölüm D1 — Ekonomik Öngörüler ekranı</a:t>
            </a:r>
            <a:endParaRPr lang="en-US" sz="1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38/55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D2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Ulusal Kazanımlar ve Ticarileşme Planı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İçerikler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4297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ekibinde YER ALMAYAN ancak öneri formunun hazırlanmasında emeği geçen kişiler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Fikri hak sahipliği bulunan ancak yürütücü/araştırmacı/danışman olmayan kişiler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E-imza sürecinde bu kişilerin de imzası istenir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 sahibi yoksa: 'Proje taslağına hak sahibi eklemeyeceğim' kutucuğu işaretlenir</a:t>
            </a:r>
            <a:endParaRPr lang="en-US" sz="1200" dirty="0"/>
          </a:p>
        </p:txBody>
      </p:sp>
      <p:pic>
        <p:nvPicPr>
          <p:cNvPr id="14" name="Image 0" descr="/home/claude/pbs_screenshots/img-09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Ticarileşme Planı (TP) — ZORUNLU EK</a:t>
            </a:r>
            <a:endParaRPr lang="en-US" sz="1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39/55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E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Risk ve Finansman Yönetimi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3200400"/>
          </a:xfrm>
          <a:prstGeom prst="roundRect">
            <a:avLst>
              <a:gd name="adj" fmla="val 3429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Risk kategorileri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Ekip üyelerinin TÜBİTAK destekli projeleri (otomatik eklenir)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veri tabanında olmayan, desteklenen/yürürlükte/sonuçlanmış projeler (önce ARBİS'e, sonra PBS'e)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TEYDEB'e sunulmuş (öneri dahil) projeler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dışı kuruluşlara sunulmuş ancak değerlendirmesi süren projeler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proje için örtüşmeler ve temel farklılıklar AÇIKLANMALI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4937760"/>
            <a:ext cx="566928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502920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risk için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5800" y="5349240"/>
            <a:ext cx="5212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Olma olasılığı (Düşük/Orta/Yüksek)
Gerçekleştiğinde etkisi
Önleme veya azaltma stratejisi
Gerçekleşirse alınacak aksiyon planı
Finansman tarafında: %25 kuruluş katkısı (KOBİ %25, büyük %40) için kaynak planı</a:t>
            </a:r>
            <a:endParaRPr lang="en-US" sz="1100" dirty="0"/>
          </a:p>
        </p:txBody>
      </p:sp>
      <p:pic>
        <p:nvPicPr>
          <p:cNvPr id="17" name="Image 0" descr="/home/claude/pbs_screenshots/img-0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AGY100 Bölüm E — Risk Yönetimi ekranı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512064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" name="Text 1"/>
          <p:cNvSpPr/>
          <p:nvPr/>
        </p:nvSpPr>
        <p:spPr>
          <a:xfrm>
            <a:off x="182880" y="24384"/>
            <a:ext cx="146304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KARABÜK</a:t>
            </a:r>
            <a:endParaRPr lang="en-US" sz="1067" dirty="0"/>
          </a:p>
          <a:p>
            <a:pPr marL="0" indent="0" algn="l">
              <a:buNone/>
            </a:pPr>
            <a:r>
              <a:rPr lang="en-US" sz="1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ÜNİVERSİTESİ</a:t>
            </a:r>
            <a:endParaRPr lang="en-US" sz="1067" dirty="0"/>
          </a:p>
        </p:txBody>
      </p:sp>
      <p:sp>
        <p:nvSpPr>
          <p:cNvPr id="4" name="Shape 2"/>
          <p:cNvSpPr/>
          <p:nvPr/>
        </p:nvSpPr>
        <p:spPr>
          <a:xfrm>
            <a:off x="1645920" y="97536"/>
            <a:ext cx="0" cy="316992"/>
          </a:xfrm>
          <a:prstGeom prst="line">
            <a:avLst/>
          </a:prstGeom>
          <a:noFill/>
          <a:ln w="6350">
            <a:solidFill>
              <a:srgbClr val="FFFFF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767840" y="24384"/>
            <a:ext cx="731520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333" b="1" kern="0" spc="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ARAŞTIRMA DESTEK KOORDİNATÖRLÜĞÜ</a:t>
            </a:r>
            <a:endParaRPr lang="en-US" sz="1333" dirty="0"/>
          </a:p>
        </p:txBody>
      </p:sp>
      <p:sp>
        <p:nvSpPr>
          <p:cNvPr id="6" name="Text 4"/>
          <p:cNvSpPr/>
          <p:nvPr/>
        </p:nvSpPr>
        <p:spPr>
          <a:xfrm>
            <a:off x="10850880" y="24384"/>
            <a:ext cx="115824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3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4/55</a:t>
            </a:r>
            <a:endParaRPr lang="en-US" sz="1333" dirty="0"/>
          </a:p>
        </p:txBody>
      </p:sp>
      <p:sp>
        <p:nvSpPr>
          <p:cNvPr id="7" name="Text 5"/>
          <p:cNvSpPr/>
          <p:nvPr/>
        </p:nvSpPr>
        <p:spPr>
          <a:xfrm>
            <a:off x="609600" y="792480"/>
            <a:ext cx="10972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933" b="1" dirty="0">
                <a:solidFill>
                  <a:srgbClr val="1B3C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 Süresi ve Bütçesi</a:t>
            </a:r>
            <a:endParaRPr lang="en-US" sz="2933" dirty="0"/>
          </a:p>
        </p:txBody>
      </p:sp>
      <p:sp>
        <p:nvSpPr>
          <p:cNvPr id="8" name="Shape 6"/>
          <p:cNvSpPr/>
          <p:nvPr/>
        </p:nvSpPr>
        <p:spPr>
          <a:xfrm>
            <a:off x="609600" y="1487424"/>
            <a:ext cx="731520" cy="6096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853440" y="2438400"/>
            <a:ext cx="4998720" cy="341376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53440" y="2438400"/>
            <a:ext cx="4998720" cy="6705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1" name="Text 9"/>
          <p:cNvSpPr/>
          <p:nvPr/>
        </p:nvSpPr>
        <p:spPr>
          <a:xfrm>
            <a:off x="853440" y="2438400"/>
            <a:ext cx="4998720" cy="6705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kern="0" spc="2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 SÜRESİ</a:t>
            </a:r>
            <a:endParaRPr lang="en-US" sz="1867" dirty="0"/>
          </a:p>
        </p:txBody>
      </p:sp>
      <p:sp>
        <p:nvSpPr>
          <p:cNvPr id="12" name="Text 10"/>
          <p:cNvSpPr/>
          <p:nvPr/>
        </p:nvSpPr>
        <p:spPr>
          <a:xfrm>
            <a:off x="853440" y="3352800"/>
            <a:ext cx="4998720" cy="140208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666" b="1" dirty="0">
                <a:solidFill>
                  <a:srgbClr val="1B3C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</a:t>
            </a:r>
            <a:endParaRPr lang="en-US" sz="10666" dirty="0"/>
          </a:p>
        </p:txBody>
      </p:sp>
      <p:sp>
        <p:nvSpPr>
          <p:cNvPr id="13" name="Text 11"/>
          <p:cNvSpPr/>
          <p:nvPr/>
        </p:nvSpPr>
        <p:spPr>
          <a:xfrm>
            <a:off x="853440" y="4693920"/>
            <a:ext cx="4998720" cy="4267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kern="0" spc="800" dirty="0">
                <a:solidFill>
                  <a:srgbClr val="C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AY</a:t>
            </a:r>
            <a:endParaRPr lang="en-US" sz="1867" dirty="0"/>
          </a:p>
        </p:txBody>
      </p:sp>
      <p:sp>
        <p:nvSpPr>
          <p:cNvPr id="14" name="Text 12"/>
          <p:cNvSpPr/>
          <p:nvPr/>
        </p:nvSpPr>
        <p:spPr>
          <a:xfrm>
            <a:off x="853440" y="5181600"/>
            <a:ext cx="4998720" cy="4267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67" i="1" dirty="0">
                <a:solidFill>
                  <a:srgbClr val="7F7F7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 fazla</a:t>
            </a:r>
            <a:endParaRPr lang="en-US" sz="1467" dirty="0"/>
          </a:p>
        </p:txBody>
      </p:sp>
      <p:sp>
        <p:nvSpPr>
          <p:cNvPr id="15" name="Shape 13"/>
          <p:cNvSpPr/>
          <p:nvPr/>
        </p:nvSpPr>
        <p:spPr>
          <a:xfrm>
            <a:off x="6339840" y="2438400"/>
            <a:ext cx="4998720" cy="341376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339840" y="2438400"/>
            <a:ext cx="4998720" cy="6705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7" name="Text 15"/>
          <p:cNvSpPr/>
          <p:nvPr/>
        </p:nvSpPr>
        <p:spPr>
          <a:xfrm>
            <a:off x="6339840" y="2438400"/>
            <a:ext cx="4998720" cy="6705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kern="0" spc="2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DESTEK ORANI</a:t>
            </a:r>
            <a:endParaRPr lang="en-US" sz="1867" dirty="0"/>
          </a:p>
        </p:txBody>
      </p:sp>
      <p:sp>
        <p:nvSpPr>
          <p:cNvPr id="18" name="Text 16"/>
          <p:cNvSpPr/>
          <p:nvPr/>
        </p:nvSpPr>
        <p:spPr>
          <a:xfrm>
            <a:off x="6339840" y="3352800"/>
            <a:ext cx="4998720" cy="12801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867" b="1" dirty="0">
                <a:solidFill>
                  <a:srgbClr val="1B3C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%75</a:t>
            </a:r>
            <a:endParaRPr lang="en-US" sz="5867" dirty="0"/>
          </a:p>
        </p:txBody>
      </p:sp>
      <p:sp>
        <p:nvSpPr>
          <p:cNvPr id="19" name="Text 17"/>
          <p:cNvSpPr/>
          <p:nvPr/>
        </p:nvSpPr>
        <p:spPr>
          <a:xfrm>
            <a:off x="6339840" y="4608576"/>
            <a:ext cx="4998720" cy="4267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kern="0" spc="800" dirty="0">
                <a:solidFill>
                  <a:srgbClr val="C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KOBİ HİBE</a:t>
            </a:r>
            <a:endParaRPr lang="en-US" sz="1867" dirty="0"/>
          </a:p>
        </p:txBody>
      </p:sp>
      <p:sp>
        <p:nvSpPr>
          <p:cNvPr id="20" name="Text 18"/>
          <p:cNvSpPr/>
          <p:nvPr/>
        </p:nvSpPr>
        <p:spPr>
          <a:xfrm>
            <a:off x="6339840" y="5120640"/>
            <a:ext cx="4998720" cy="60960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33" i="1" dirty="0">
                <a:solidFill>
                  <a:srgbClr val="7F7F7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geri ödemesiz — büyük kuruluşlarda en fazla %60</a:t>
            </a:r>
            <a:endParaRPr lang="en-US" sz="1333" dirty="0"/>
          </a:p>
        </p:txBody>
      </p:sp>
      <p:sp>
        <p:nvSpPr>
          <p:cNvPr id="21" name="Text 19"/>
          <p:cNvSpPr/>
          <p:nvPr/>
        </p:nvSpPr>
        <p:spPr>
          <a:xfrm>
            <a:off x="609600" y="615696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33" i="1" dirty="0">
                <a:solidFill>
                  <a:srgbClr val="7F7F7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2026/1 çağrısı — proje süresi izleme aşamasında ihtiyaç halinde %50 oranında bir defaya mahsus uzatılabilir (en fazla 36 ay).</a:t>
            </a:r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1854830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40/55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F1 — M011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Personel Giderleri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Bütçeleme kuralları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4297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Bilimsel değerlendirme aşamasında panelistlerin seçilmesinde kullanılır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Çıkar çatışması/çakışması olabilecek kişiler projeyi değerlendiremez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Tez danışmanları OTOMATİK eklenir — tekrar eklemeyin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kişi için gerekçe belirtilir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Tez danışmanları dışında kimse eklenmeyecekse ilgili kutucuk işaretlenir</a:t>
            </a:r>
            <a:endParaRPr lang="en-US" sz="1200" dirty="0"/>
          </a:p>
        </p:txBody>
      </p:sp>
      <p:pic>
        <p:nvPicPr>
          <p:cNvPr id="14" name="Image 0" descr="/home/claude/pbs_screenshots/img-0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M011 — Personel Giderleri Formu</a:t>
            </a:r>
            <a:endParaRPr lang="en-US" sz="1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41/55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F2 / F3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Seyahat ve Alet/Teçhizat Giderleri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3200400"/>
          </a:xfrm>
          <a:prstGeom prst="roundRect">
            <a:avLst>
              <a:gd name="adj" fmla="val 3429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M012 — Seyahat (F2)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konusunda uzman olan kişiler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Ekip üyeleriyle çıkar çatışması/çakışması OLMAYAN kişiler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En fazla 4 kişi önerilebilir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kişi için ad, soyad, unvan ve kuruluş belirtilir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Öneri yoksa ilgili kutucuk işaretlenir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4937760"/>
            <a:ext cx="566928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502920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M013 — Alet/Teçhizat/Yazılım/Yayın (F3)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5800" y="5349240"/>
            <a:ext cx="5212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Test/analiz/ölçüm cihazları → tam destek oranı
Seri üretimde kullanılacak alet/teçhizat/kalıp → oransal destek (aylık %2, alt sınır %40, ÖTV özelinde %25'e inebilir)
Yerli malı belgesine sahip alımlar → %15 ek destek tutarı izleyici görüşü ile eklenir
Proforma fatura başvuruda istenmez, destek kararı sonrası talep edilir</a:t>
            </a:r>
            <a:endParaRPr lang="en-US" sz="1100" dirty="0"/>
          </a:p>
        </p:txBody>
      </p:sp>
      <p:pic>
        <p:nvPicPr>
          <p:cNvPr id="17" name="Image 0" descr="/home/claude/pbs_screenshots/img-09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AGY100 Bölüm F2/F3 — Bütçe Formları</a:t>
            </a:r>
            <a:endParaRPr lang="en-US" sz="1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42/55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F4 / F5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Ar-Ge Hizmeti ve Hizmet Alımları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4754880"/>
          </a:xfrm>
          <a:prstGeom prst="roundRect">
            <a:avLst>
              <a:gd name="adj" fmla="val 2308"/>
            </a:avLst>
          </a:prstGeom>
          <a:solidFill>
            <a:srgbClr val="D2DBE7"/>
          </a:solidFill>
          <a:ln/>
        </p:spPr>
      </p:sp>
      <p:sp>
        <p:nvSpPr>
          <p:cNvPr id="12" name="Shape 10"/>
          <p:cNvSpPr/>
          <p:nvPr/>
        </p:nvSpPr>
        <p:spPr>
          <a:xfrm>
            <a:off x="457200" y="1600200"/>
            <a:ext cx="5669280" cy="5943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457200" y="1600200"/>
            <a:ext cx="56692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M014 — Ar-Ge ve Test Kuruluşlarına Yaptırılan İşler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685800" y="2331720"/>
            <a:ext cx="5212080" cy="3931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Projenin yürütüleceği kuruluşta hazır bulunan ekipman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Önce 'Kurum Alet/Teçhizat Listesi' kontrol edilir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Veri tabanında kayıtlı olanlar eklenmez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Sadece listede olmayan, yürütücü kuruluşta bulunan ekipmanlar eklenir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'Mevcut Makine Teçhizat İşlemleri' butonuyla eklenir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263640" y="1600200"/>
            <a:ext cx="5623560" cy="4754880"/>
          </a:xfrm>
          <a:prstGeom prst="roundRect">
            <a:avLst>
              <a:gd name="adj" fmla="val 2308"/>
            </a:avLst>
          </a:prstGeom>
          <a:solidFill>
            <a:srgbClr val="D2DBE7"/>
          </a:solidFill>
          <a:ln/>
        </p:spPr>
      </p:sp>
      <p:sp>
        <p:nvSpPr>
          <p:cNvPr id="16" name="Shape 14"/>
          <p:cNvSpPr/>
          <p:nvPr/>
        </p:nvSpPr>
        <p:spPr>
          <a:xfrm>
            <a:off x="6263640" y="1600200"/>
            <a:ext cx="5623560" cy="5943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7" name="Text 15"/>
          <p:cNvSpPr/>
          <p:nvPr/>
        </p:nvSpPr>
        <p:spPr>
          <a:xfrm>
            <a:off x="6263640" y="1600200"/>
            <a:ext cx="5623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M015 — Diğer Hizmet Alımları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6492240" y="2331720"/>
            <a:ext cx="5166360" cy="3931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kapsamında ihtiyaç duyulan, kuruluşta BULUNMAYAN ekipman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'Yeni Makine/Teçhizat İşlemleri' butonuyla girilir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Teknik özellikleri EK-2 Bütçe ve Gerekçesi'nde detaylı açıklanmalı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i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Proforma fatura başvuru sırasında istenmez; desteklenme kararı sonrası istenir</a:t>
            </a:r>
            <a:endParaRPr lang="en-US" sz="1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43/55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F6 / F7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Malzeme Alımları ve Dönemsel Giderler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11430000" cy="2103120"/>
          </a:xfrm>
          <a:prstGeom prst="roundRect">
            <a:avLst>
              <a:gd name="adj" fmla="val 5217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M016 — Malzeme ve Sarf Giderleri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1097280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bir proje personeli için proje konusu ile yakından ilişkili en fazla 5 yayın seçilir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Seçim listesi ARBİS'teki Yayınlar/Eserler bölümünden gelir — eksik bilgi varsa ARBİS güncellenmelidir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Yayın yoksa ilgili kutucuk işaretlenerek bu adım geçilebilir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457200" y="3840480"/>
            <a:ext cx="1143000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393192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M030 — Dönemsel Tahmini ve Toplam Maliyet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777240" y="4297680"/>
            <a:ext cx="10972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Tüm gider kalemleri (M011-M016) dönemsel olarak özetlenir
6 aylık dönemler halinde planlama (1 Oca-30 Haz, 1 Tem-31 Ara)
Her dönem için tahmini harcama tutarları
Kuruluş katkısı (KOBİ %25, büyük %40) hesabı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457200" y="5486400"/>
            <a:ext cx="11430000" cy="914400"/>
          </a:xfrm>
          <a:prstGeom prst="roundRect">
            <a:avLst>
              <a:gd name="adj" fmla="val 12000"/>
            </a:avLst>
          </a:prstGeom>
          <a:solidFill>
            <a:srgbClr val="1B3C6B"/>
          </a:solidFill>
          <a:ln/>
        </p:spPr>
      </p:sp>
      <p:sp>
        <p:nvSpPr>
          <p:cNvPr id="18" name="Text 16"/>
          <p:cNvSpPr/>
          <p:nvPr/>
        </p:nvSpPr>
        <p:spPr>
          <a:xfrm>
            <a:off x="457200" y="5486400"/>
            <a:ext cx="11430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Tüm ödemeler banka aracılığıyla yapılmalıdır. Kasadan yapılan ödemeler ve banka aracılığı olmadan yapılan ödemeler DESTEKLENMEZ. Şirket kredi kartı ödemeleri banka ödemesi sayılır.</a:t>
            </a:r>
            <a:endParaRPr lang="en-US" sz="13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44/55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F — Destek Kuralları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Oransal Destek ve Desteklenmeyen Giderler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11430000" cy="1737360"/>
          </a:xfrm>
          <a:prstGeom prst="roundRect">
            <a:avLst>
              <a:gd name="adj" fmla="val 6316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Oransal Destek Uygulaması (Madde 13)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057400"/>
            <a:ext cx="10972800" cy="1188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Doğrudan Avrupa Komisyonu'na yapılan Çerçeve Programı başvuruları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Ufuk2020 / Horizon Europe kapsamındaki doğrudan başvurular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i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KAPSAM DIŞI: Era-Net, ECSEL, COST ve TÜBİTAK aracılığıyla ulusal destekli uluslararası projeler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5669280" cy="2926080"/>
          </a:xfrm>
          <a:prstGeom prst="roundRect">
            <a:avLst>
              <a:gd name="adj" fmla="val 3750"/>
            </a:avLst>
          </a:prstGeom>
          <a:solidFill>
            <a:srgbClr val="D2DBE7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361188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Desteklenmeyen Giderler (Madde 14)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85800" y="4023360"/>
            <a:ext cx="52120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KDV, kar, sermaye maliyeti, sözleşme masrafları
Amortismanlar, depozitolar, avanslar
Dağıtım, pazarlama, reklam giderleri
Patent/faydalı model/tasarım/marka tescil giderleri
Konaklama, yemek, servis, ulaşım giderleri
Kırtasiye, telefon, internet, elektrik, su, ısıtma
İnşaat, tesisat, ofis/depo/stand kira giderleri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6263640" y="3520440"/>
            <a:ext cx="5623560" cy="2926080"/>
          </a:xfrm>
          <a:prstGeom prst="roundRect">
            <a:avLst>
              <a:gd name="adj" fmla="val 3750"/>
            </a:avLst>
          </a:prstGeom>
          <a:solidFill>
            <a:srgbClr val="D2DBE7"/>
          </a:solidFill>
          <a:ln/>
        </p:spPr>
      </p:sp>
      <p:sp>
        <p:nvSpPr>
          <p:cNvPr id="18" name="Text 16"/>
          <p:cNvSpPr/>
          <p:nvPr/>
        </p:nvSpPr>
        <p:spPr>
          <a:xfrm>
            <a:off x="6492240" y="361188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Yerli Malı Avantajı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537960" y="4023360"/>
            <a:ext cx="5212080" cy="2286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Program alt türü, çağrı yılı, çağrı kodu</a:t>
            </a:r>
            <a:endParaRPr lang="en-US" sz="11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akronimi ve başlığı</a:t>
            </a:r>
            <a:endParaRPr lang="en-US" sz="11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önerisi ID (numarası)</a:t>
            </a:r>
            <a:endParaRPr lang="en-US" sz="11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Kurum rolü, başvuru gerçekleştiren kurum adı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Desteklenme durumu ve başlangıç/bitiş tarihleri</a:t>
            </a:r>
            <a:endParaRPr lang="en-US" sz="11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45/55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G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Ekler ve Ekonomik Fizibilite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3200400"/>
          </a:xfrm>
          <a:prstGeom prst="roundRect">
            <a:avLst>
              <a:gd name="adj" fmla="val 3429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Zorunlu / Önerilen Ekler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Formu (Arial 9, ≤25 sayfa — EK-1/EK-2 hariç; Türkçe — İngilizce özet ve uluslararası yayın referansları hariç)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EK-1 Kaynaklar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EK-2 Bütçe ve Gerekçesi</a:t>
            </a:r>
            <a:endParaRPr lang="en-US" sz="11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Veri Yönetim Planı</a:t>
            </a:r>
            <a:endParaRPr lang="en-US" sz="11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Otomatik oluşan belgeler:</a:t>
            </a:r>
            <a:endParaRPr lang="en-US" sz="11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Özgeçmişler (Güncelle butonu ile YÖKSİS+ARBİS)</a:t>
            </a:r>
            <a:endParaRPr lang="en-US" sz="11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EK-3, Fikri Mülkiyet Protokolü</a:t>
            </a:r>
            <a:endParaRPr lang="en-US" sz="1100" dirty="0"/>
          </a:p>
          <a:p>
            <a:pPr marL="254000" indent="-254000">
              <a:buSzPct val="100000"/>
              <a:buChar char="•"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Değişiklik Bildirim / Feragat / İzin Formları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4937760"/>
            <a:ext cx="566928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502920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Ekonomik Fizibilite Raporu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5800" y="5349240"/>
            <a:ext cx="5212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Detaylı pazar araştırması, pazar ve rakip analizleri, müşteri ihtiyaçları içeren rapor. Bütçesi YK'nın belirlediği tutarın üzerindeki projelerde ZORUNLU; altındaki projelerde sunulması opsiyoneldir. Rapor için alınan hizmet YK belirlenen tutar kadar destek kapsamındadır.</a:t>
            </a:r>
            <a:endParaRPr lang="en-US" sz="1100" dirty="0"/>
          </a:p>
        </p:txBody>
      </p:sp>
      <p:pic>
        <p:nvPicPr>
          <p:cNvPr id="17" name="Image 0" descr="/home/claude/pbs_screenshots/img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AGY100 Bölüm G — Ekler ekranı</a:t>
            </a:r>
            <a:endParaRPr lang="en-US" sz="1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46/55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SON ADIM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TÜBİTAK'a Gönder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Son adım — başvurunun gönderilmesi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4297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Tüm 20 adımın tam ve doğru olduğundan emin olun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'Başvuruyu Onayla' butonuna basın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onaylanır ve e-imza süreci başlatılabilir hale gelir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Onay geri alınabilir: 'Başvuru Onayını Kaldır' → Düzenle → Tekrar Onay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i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bitiş tarihinden sonra süre bitmemiş olsa bile değişiklik yapılamaz</a:t>
            </a:r>
            <a:endParaRPr lang="en-US" sz="1200" dirty="0"/>
          </a:p>
        </p:txBody>
      </p:sp>
      <p:pic>
        <p:nvPicPr>
          <p:cNvPr id="14" name="Image 0" descr="/home/claude/pbs_screenshots/img-1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PRODİS - TÜBİTAK'a Gönder ekranı</a:t>
            </a:r>
            <a:endParaRPr lang="en-US" sz="1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47/55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Elektronik İmza ve Gönderim Süreci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457200" y="1600200"/>
            <a:ext cx="5669280" cy="2743200"/>
          </a:xfrm>
          <a:prstGeom prst="roundRect">
            <a:avLst>
              <a:gd name="adj" fmla="val 4000"/>
            </a:avLst>
          </a:prstGeom>
          <a:solidFill>
            <a:srgbClr val="D2DBE7"/>
          </a:solidFill>
          <a:ln/>
        </p:spPr>
      </p:sp>
      <p:sp>
        <p:nvSpPr>
          <p:cNvPr id="10" name="Text 8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Süreç Adımları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777240" y="2103120"/>
            <a:ext cx="521208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Firma Kullanıcısı A1 bölümünü doldurur ve Kuruluş Yetkilisi e-imza onayına gönderir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Yetkilisi A1'i e-imza ile onayladıktan sonra diğer bölümler (B-G) tamamlanır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önerisi 'TÜBİTAK'a GÖNDER' butonu ile e-imzalı olarak gönderilir — bu tarih başvuru tarihidir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6263640" y="1600200"/>
            <a:ext cx="5623560" cy="2743200"/>
          </a:xfrm>
          <a:prstGeom prst="roundRect">
            <a:avLst>
              <a:gd name="adj" fmla="val 4000"/>
            </a:avLst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649224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Kimlerin İmzası Gerekli?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583680" y="2103120"/>
            <a:ext cx="521208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Yetkilisi/Yetkilileri (kritik)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Firma Kullanıcısı (A1 hazırlık)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Ortaklı projelerde her ortağın yetkilisi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AGY300 onayında kuruluş yetkilisi (her dönem)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AGY500 — mali müşavir/YMM imzası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4572000"/>
            <a:ext cx="11430000" cy="1920240"/>
          </a:xfrm>
          <a:prstGeom prst="roundRect">
            <a:avLst>
              <a:gd name="adj" fmla="val 5714"/>
            </a:avLst>
          </a:prstGeom>
          <a:solidFill>
            <a:srgbClr val="FFF2CC"/>
          </a:solidFill>
          <a:ln/>
        </p:spPr>
      </p:sp>
      <p:sp>
        <p:nvSpPr>
          <p:cNvPr id="16" name="Shape 14"/>
          <p:cNvSpPr/>
          <p:nvPr/>
        </p:nvSpPr>
        <p:spPr>
          <a:xfrm>
            <a:off x="457200" y="4572000"/>
            <a:ext cx="109728" cy="192024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7" name="Text 15"/>
          <p:cNvSpPr/>
          <p:nvPr/>
        </p:nvSpPr>
        <p:spPr>
          <a:xfrm>
            <a:off x="731520" y="466344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Kritik Hatırlatmalar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731520" y="5029200"/>
            <a:ext cx="1106424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Çağrı Kapanış: 13.04.2026</a:t>
            </a: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 → Başvuru adımlarının tamamlanması ve onay için son tarih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E-imza Geçerlilik Süresi</a:t>
            </a: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 → Tüm imzaların tamamlanması için SONRASI bir tarih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E-imza süresinde imzalar tamamlanmazsa başvuru değerlendirmeye ALINMAZ.  </a:t>
            </a:r>
            <a:r>
              <a:rPr lang="en-US" sz="1200" i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⚠ MOBİL İMZA GEÇERLİ DEĞİLDİR — yalnızca nitelikli elektronik sertifika (NES) kabul edilir.</a:t>
            </a:r>
            <a:endParaRPr lang="en-US" sz="12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solidFill>
          <a:srgbClr val="1B3C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0"/>
            <a:ext cx="11247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kern="0" spc="800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5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457200" y="2926080"/>
            <a:ext cx="11247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Sonrası ve Ticarileşme Süreci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5637276" y="4114800"/>
            <a:ext cx="914400" cy="4572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3"/>
          <p:cNvSpPr/>
          <p:nvPr/>
        </p:nvSpPr>
        <p:spPr>
          <a:xfrm>
            <a:off x="457200" y="4297680"/>
            <a:ext cx="11247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Değerlendirme, dönemsel izleme, AGY raporları ve ticarileşme izleme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48/55</a:t>
            </a:r>
            <a:endParaRPr lang="en-US" sz="1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49/55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Değerlendirme Süreci ve Puanlama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0876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Hakem değerlendirmesi öncesi ve sonrası uygulanan kriterler: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02920" y="1993392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11" name="Text 9"/>
          <p:cNvSpPr/>
          <p:nvPr/>
        </p:nvSpPr>
        <p:spPr>
          <a:xfrm>
            <a:off x="502920" y="1993392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868680" y="1965960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 Değerlendirme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846320" y="1965960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teknik uzmanı içerik ve biçim yeterliliğini kontrol eder; yetersizse hakem atanmadan kurula sunulur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502920" y="2432304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15" name="Text 13"/>
          <p:cNvSpPr/>
          <p:nvPr/>
        </p:nvSpPr>
        <p:spPr>
          <a:xfrm>
            <a:off x="502920" y="2432304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868680" y="2404872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Hakem Değerlendirmesi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846320" y="2404872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AGY200 raporu hazırlanır. Üç boyut puanlanır: (1) Endüstriyel Ar-Ge içeriği, teknoloji düzeyi, yenilikçi yön (2) Proje planı ve kuruluşun altyapısının uygunluğu (3) Proje çıktılarının ekonomik yarara ve ulusal kazanıma dönüşebilirliği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502920" y="2871216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19" name="Text 17"/>
          <p:cNvSpPr/>
          <p:nvPr/>
        </p:nvSpPr>
        <p:spPr>
          <a:xfrm>
            <a:off x="502920" y="2871216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868680" y="2843784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 Değerlendirme Eşik Değeri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846320" y="2843784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60 puan. Herhangi bir boyutta eşik veya altında kalan projeler reddedilir. Eşik üstü projeler süreç devam eder.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502920" y="3310128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23" name="Text 21"/>
          <p:cNvSpPr/>
          <p:nvPr/>
        </p:nvSpPr>
        <p:spPr>
          <a:xfrm>
            <a:off x="502920" y="3310128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868680" y="3282696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 Puanlar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846320" y="3282696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Ticarileşme Puanı: -1 ile +5 (geçmiş TÜBİTAK projelerinin ticarileşme performansı). Öncelikli Alan Puanı: +5 (Afet veya 12. Kalkınma Planı Kilit Teknoloji).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502920" y="3749040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27" name="Text 25"/>
          <p:cNvSpPr/>
          <p:nvPr/>
        </p:nvSpPr>
        <p:spPr>
          <a:xfrm>
            <a:off x="502920" y="3749040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868680" y="3721608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Karar Aşamaları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4846320" y="3721608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GYK kararı → Başkanlık onayı → Destek karar yazısı + sözleşme. Şartlı destek kararları için şartın yerine getirilmesi sonrası süreç başlatılır.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502920" y="4187952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31" name="Text 29"/>
          <p:cNvSpPr/>
          <p:nvPr/>
        </p:nvSpPr>
        <p:spPr>
          <a:xfrm>
            <a:off x="502920" y="4187952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868680" y="4160520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İtiraz Hakkı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4846320" y="4160520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Ret kararına ilişkin itiraz: TÜBİTAK İtiraz Yönetmeliği. Destek kapsamına itiraz: karar yazısı tarihinden itibaren 2 ay içinde.</a:t>
            </a:r>
            <a:endParaRPr lang="en-US" sz="1100" dirty="0"/>
          </a:p>
        </p:txBody>
      </p:sp>
      <p:sp>
        <p:nvSpPr>
          <p:cNvPr id="34" name="Shape 32"/>
          <p:cNvSpPr/>
          <p:nvPr/>
        </p:nvSpPr>
        <p:spPr>
          <a:xfrm>
            <a:off x="502920" y="4626864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35" name="Text 33"/>
          <p:cNvSpPr/>
          <p:nvPr/>
        </p:nvSpPr>
        <p:spPr>
          <a:xfrm>
            <a:off x="502920" y="4626864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36" name="Text 34"/>
          <p:cNvSpPr/>
          <p:nvPr/>
        </p:nvSpPr>
        <p:spPr>
          <a:xfrm>
            <a:off x="868680" y="4599432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Sunum İsteme</a:t>
            </a:r>
            <a:endParaRPr lang="en-US" sz="1200" dirty="0"/>
          </a:p>
        </p:txBody>
      </p:sp>
      <p:sp>
        <p:nvSpPr>
          <p:cNvPr id="37" name="Text 35"/>
          <p:cNvSpPr/>
          <p:nvPr/>
        </p:nvSpPr>
        <p:spPr>
          <a:xfrm>
            <a:off x="4846320" y="4599432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Önerilen proje maliyetinin YK belirlenen tutardan büyük olması halinde kurul, yürütücü/personel/kuruluş yetkilisinin proje sunuşu yapmasını isteyebilir.</a:t>
            </a:r>
            <a:endParaRPr lang="en-US" sz="1100" dirty="0"/>
          </a:p>
        </p:txBody>
      </p:sp>
      <p:sp>
        <p:nvSpPr>
          <p:cNvPr id="38" name="Shape 36"/>
          <p:cNvSpPr/>
          <p:nvPr/>
        </p:nvSpPr>
        <p:spPr>
          <a:xfrm>
            <a:off x="502920" y="5065776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39" name="Text 37"/>
          <p:cNvSpPr/>
          <p:nvPr/>
        </p:nvSpPr>
        <p:spPr>
          <a:xfrm>
            <a:off x="502920" y="5065776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40" name="Text 38"/>
          <p:cNvSpPr/>
          <p:nvPr/>
        </p:nvSpPr>
        <p:spPr>
          <a:xfrm>
            <a:off x="868680" y="5038344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Hedef Süre</a:t>
            </a:r>
            <a:endParaRPr lang="en-US" sz="1200" dirty="0"/>
          </a:p>
        </p:txBody>
      </p:sp>
      <p:sp>
        <p:nvSpPr>
          <p:cNvPr id="41" name="Text 39"/>
          <p:cNvSpPr/>
          <p:nvPr/>
        </p:nvSpPr>
        <p:spPr>
          <a:xfrm>
            <a:off x="4846320" y="5038344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Eksiksiz başvuru tarihinden kurul görüşmesine kadar geçen sürenin 90 gün olması hedeflenir.</a:t>
            </a:r>
            <a:endParaRPr lang="en-US" sz="1100" dirty="0"/>
          </a:p>
        </p:txBody>
      </p:sp>
      <p:sp>
        <p:nvSpPr>
          <p:cNvPr id="42" name="Shape 40"/>
          <p:cNvSpPr/>
          <p:nvPr/>
        </p:nvSpPr>
        <p:spPr>
          <a:xfrm>
            <a:off x="502920" y="5504688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43" name="Text 41"/>
          <p:cNvSpPr/>
          <p:nvPr/>
        </p:nvSpPr>
        <p:spPr>
          <a:xfrm>
            <a:off x="502920" y="5504688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44" name="Text 42"/>
          <p:cNvSpPr/>
          <p:nvPr/>
        </p:nvSpPr>
        <p:spPr>
          <a:xfrm>
            <a:off x="868680" y="5477256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Şartlı Destek</a:t>
            </a:r>
            <a:endParaRPr lang="en-US" sz="1200" dirty="0"/>
          </a:p>
        </p:txBody>
      </p:sp>
      <p:sp>
        <p:nvSpPr>
          <p:cNvPr id="45" name="Text 43"/>
          <p:cNvSpPr/>
          <p:nvPr/>
        </p:nvSpPr>
        <p:spPr>
          <a:xfrm>
            <a:off x="4846320" y="5477256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Kuruluşun başka bir projesindeki çıktının yeni projede kullanılacak olması durumunda şartlı destek verilebilir.</a:t>
            </a:r>
            <a:endParaRPr lang="en-US" sz="1100" dirty="0"/>
          </a:p>
        </p:txBody>
      </p:sp>
      <p:sp>
        <p:nvSpPr>
          <p:cNvPr id="46" name="Shape 44"/>
          <p:cNvSpPr/>
          <p:nvPr/>
        </p:nvSpPr>
        <p:spPr>
          <a:xfrm>
            <a:off x="502920" y="5943600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47" name="Text 45"/>
          <p:cNvSpPr/>
          <p:nvPr/>
        </p:nvSpPr>
        <p:spPr>
          <a:xfrm>
            <a:off x="502920" y="5943600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48" name="Text 46"/>
          <p:cNvSpPr/>
          <p:nvPr/>
        </p:nvSpPr>
        <p:spPr>
          <a:xfrm>
            <a:off x="868680" y="5916168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 Kapsamı</a:t>
            </a:r>
            <a:endParaRPr lang="en-US" sz="1200" dirty="0"/>
          </a:p>
        </p:txBody>
      </p:sp>
      <p:sp>
        <p:nvSpPr>
          <p:cNvPr id="49" name="Text 47"/>
          <p:cNvSpPr/>
          <p:nvPr/>
        </p:nvSpPr>
        <p:spPr>
          <a:xfrm>
            <a:off x="4846320" y="5916168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Karar yazısında: desteklenecek faaliyetler, süre, gider kalemleri, izleme aşamasında değerlendirilecek hususlar, izleyici(ler), fikir sahibi araştırmacı belirtilir.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Personel Maliyeti Üst Sınırları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5448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Madde 11 — ortalama aylık personel maliyeti brüt asgari ücretin belirtilen katlarıyla sınırlandırılır. 2026 brüt asgari ücret: 33.030 TL/ay.</a:t>
            </a:r>
            <a:endParaRPr lang="en-US" sz="1400" dirty="0"/>
          </a:p>
        </p:txBody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31520" y="2103120"/>
          <a:ext cx="10789920" cy="914400"/>
        </p:xfrm>
        <a:graphic>
          <a:graphicData uri="http://schemas.openxmlformats.org/drawingml/2006/table">
            <a:tbl>
              <a:tblPr/>
              <a:tblGrid>
                <a:gridCol w="530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Eğitim Durumu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C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Asgari Ücret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Katı (Üst Sınır)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C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Açıklama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 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C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Doktora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12 katı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595959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Üst sınır: 396.360 TL/ay (12 × 33.030)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Lisans / Yüksek Lisans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8 katı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Üst sınır: 264.240 TL/ay (8 × 33.030)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Önlisans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4 katı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Üst sınır: 132.120 TL/ay (4 × 33.030)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Lise ve altı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3 katı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595959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Üst sınır: 99.090 TL/ay (3 × 33.030)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Aylık Bildirim Sınırı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30 gün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595959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Tüm projelerdeki toplam süre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Mikro İşletme Ortakları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Aynı sınırlar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595959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Aynı kurallar uygulanır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 8"/>
          <p:cNvSpPr/>
          <p:nvPr/>
        </p:nvSpPr>
        <p:spPr>
          <a:xfrm>
            <a:off x="731520" y="5943600"/>
            <a:ext cx="10789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* Mikro işletme sınıfında olmayan kuruluşlarda şirket ortakları, limited şirket müdürleri ve A.Ş. yönetim kurulu üyelerinin maliyetleri desteklenmez (%5 altı hisseli SGK 4/a kapsamı hariç).</a:t>
            </a:r>
            <a:endParaRPr lang="en-US" sz="11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50/55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En Sık Görülen Ret Gerekçeleri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0876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1501-2026/1 Çağrı Duyurusunda belirtilen kritik tespitler — hakem atanmadan ret nedenleri: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57200" y="2011680"/>
            <a:ext cx="914400" cy="758952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1" name="Text 9"/>
          <p:cNvSpPr/>
          <p:nvPr/>
        </p:nvSpPr>
        <p:spPr>
          <a:xfrm>
            <a:off x="457200" y="2011680"/>
            <a:ext cx="91440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01</a:t>
            </a:r>
            <a:endParaRPr lang="en-US" sz="2800" dirty="0"/>
          </a:p>
        </p:txBody>
      </p:sp>
      <p:sp>
        <p:nvSpPr>
          <p:cNvPr id="12" name="Shape 10"/>
          <p:cNvSpPr/>
          <p:nvPr/>
        </p:nvSpPr>
        <p:spPr>
          <a:xfrm>
            <a:off x="1463040" y="2011680"/>
            <a:ext cx="10424160" cy="758952"/>
          </a:xfrm>
          <a:prstGeom prst="roundRect">
            <a:avLst>
              <a:gd name="adj" fmla="val 14458"/>
            </a:avLst>
          </a:prstGeom>
          <a:solidFill>
            <a:srgbClr val="D2DBE7"/>
          </a:solidFill>
          <a:ln/>
        </p:spPr>
      </p:sp>
      <p:sp>
        <p:nvSpPr>
          <p:cNvPr id="13" name="Text 11"/>
          <p:cNvSpPr/>
          <p:nvPr/>
        </p:nvSpPr>
        <p:spPr>
          <a:xfrm>
            <a:off x="1691640" y="2084832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Ar-Ge Tamamlanmış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1691640" y="23774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Tüm Ar-Ge faaliyetleri başvuru öncesi tamamlanmış, çözülecek teknik problem kalmamış. Veya kuruluşun katkısı yok; tüm Ar-Ge hizmet alınan kurum tarafından yapılacak.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57200" y="2862072"/>
            <a:ext cx="914400" cy="758952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6" name="Text 14"/>
          <p:cNvSpPr/>
          <p:nvPr/>
        </p:nvSpPr>
        <p:spPr>
          <a:xfrm>
            <a:off x="457200" y="2862072"/>
            <a:ext cx="91440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02</a:t>
            </a:r>
            <a:endParaRPr lang="en-US" sz="2800" dirty="0"/>
          </a:p>
        </p:txBody>
      </p:sp>
      <p:sp>
        <p:nvSpPr>
          <p:cNvPr id="17" name="Shape 15"/>
          <p:cNvSpPr/>
          <p:nvPr/>
        </p:nvSpPr>
        <p:spPr>
          <a:xfrm>
            <a:off x="1463040" y="2862072"/>
            <a:ext cx="10424160" cy="758952"/>
          </a:xfrm>
          <a:prstGeom prst="roundRect">
            <a:avLst>
              <a:gd name="adj" fmla="val 14458"/>
            </a:avLst>
          </a:prstGeom>
          <a:solidFill>
            <a:srgbClr val="D2DBE7"/>
          </a:solidFill>
          <a:ln/>
        </p:spPr>
      </p:sp>
      <p:sp>
        <p:nvSpPr>
          <p:cNvPr id="18" name="Text 16"/>
          <p:cNvSpPr/>
          <p:nvPr/>
        </p:nvSpPr>
        <p:spPr>
          <a:xfrm>
            <a:off x="1691640" y="29352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Yatırım veya Rutin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1691640" y="3227832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üretim altyapısı oluşturmaya yönelik yatırım ağırlıklı veya rutin uygulamalar içeriyor. Güncel teknolojinin gerisinde kalmış çalışmalar.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457200" y="3712464"/>
            <a:ext cx="914400" cy="758952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1" name="Text 19"/>
          <p:cNvSpPr/>
          <p:nvPr/>
        </p:nvSpPr>
        <p:spPr>
          <a:xfrm>
            <a:off x="457200" y="3712464"/>
            <a:ext cx="91440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03</a:t>
            </a:r>
            <a:endParaRPr lang="en-US" sz="2800" dirty="0"/>
          </a:p>
        </p:txBody>
      </p:sp>
      <p:sp>
        <p:nvSpPr>
          <p:cNvPr id="22" name="Shape 20"/>
          <p:cNvSpPr/>
          <p:nvPr/>
        </p:nvSpPr>
        <p:spPr>
          <a:xfrm>
            <a:off x="1463040" y="3712464"/>
            <a:ext cx="10424160" cy="758952"/>
          </a:xfrm>
          <a:prstGeom prst="roundRect">
            <a:avLst>
              <a:gd name="adj" fmla="val 14458"/>
            </a:avLst>
          </a:prstGeom>
          <a:solidFill>
            <a:srgbClr val="D2DBE7"/>
          </a:solidFill>
          <a:ln/>
        </p:spPr>
      </p:sp>
      <p:sp>
        <p:nvSpPr>
          <p:cNvPr id="23" name="Text 21"/>
          <p:cNvSpPr/>
          <p:nvPr/>
        </p:nvSpPr>
        <p:spPr>
          <a:xfrm>
            <a:off x="1691640" y="3785616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Yapılabilirlik / Ekonomik Yarar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1691640" y="4078224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çıktısının teknik/teknolojik/yasal açıdan yapılabilme veya endüstriyel uygulamaya dönüşme olasılığı yok. Çıktı ekonomik yarara dönüşebilir nitelikte değil.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457200" y="4562856"/>
            <a:ext cx="914400" cy="758952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6" name="Text 24"/>
          <p:cNvSpPr/>
          <p:nvPr/>
        </p:nvSpPr>
        <p:spPr>
          <a:xfrm>
            <a:off x="457200" y="4562856"/>
            <a:ext cx="91440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04</a:t>
            </a:r>
            <a:endParaRPr lang="en-US" sz="2800" dirty="0"/>
          </a:p>
        </p:txBody>
      </p:sp>
      <p:sp>
        <p:nvSpPr>
          <p:cNvPr id="27" name="Shape 25"/>
          <p:cNvSpPr/>
          <p:nvPr/>
        </p:nvSpPr>
        <p:spPr>
          <a:xfrm>
            <a:off x="1463040" y="4562856"/>
            <a:ext cx="10424160" cy="758952"/>
          </a:xfrm>
          <a:prstGeom prst="roundRect">
            <a:avLst>
              <a:gd name="adj" fmla="val 14458"/>
            </a:avLst>
          </a:prstGeom>
          <a:solidFill>
            <a:srgbClr val="D2DBE7"/>
          </a:solidFill>
          <a:ln/>
        </p:spPr>
      </p:sp>
      <p:sp>
        <p:nvSpPr>
          <p:cNvPr id="28" name="Text 26"/>
          <p:cNvSpPr/>
          <p:nvPr/>
        </p:nvSpPr>
        <p:spPr>
          <a:xfrm>
            <a:off x="1691640" y="463600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Personel Yetersizliği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1691640" y="4928616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ekibinde proje konusuyla ilgili en az lisans derecesine sahip firma çalışanı yok. Farklı alan lisansı varsa proje konusu deneyimi yetersiz.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457200" y="5413248"/>
            <a:ext cx="914400" cy="758952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31" name="Text 29"/>
          <p:cNvSpPr/>
          <p:nvPr/>
        </p:nvSpPr>
        <p:spPr>
          <a:xfrm>
            <a:off x="457200" y="5413248"/>
            <a:ext cx="91440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05</a:t>
            </a:r>
            <a:endParaRPr lang="en-US" sz="2800" dirty="0"/>
          </a:p>
        </p:txBody>
      </p:sp>
      <p:sp>
        <p:nvSpPr>
          <p:cNvPr id="32" name="Shape 30"/>
          <p:cNvSpPr/>
          <p:nvPr/>
        </p:nvSpPr>
        <p:spPr>
          <a:xfrm>
            <a:off x="1463040" y="5413248"/>
            <a:ext cx="10424160" cy="758952"/>
          </a:xfrm>
          <a:prstGeom prst="roundRect">
            <a:avLst>
              <a:gd name="adj" fmla="val 14458"/>
            </a:avLst>
          </a:prstGeom>
          <a:solidFill>
            <a:srgbClr val="D2DBE7"/>
          </a:solidFill>
          <a:ln/>
        </p:spPr>
      </p:sp>
      <p:sp>
        <p:nvSpPr>
          <p:cNvPr id="33" name="Text 31"/>
          <p:cNvSpPr/>
          <p:nvPr/>
        </p:nvSpPr>
        <p:spPr>
          <a:xfrm>
            <a:off x="1691640" y="5486400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Tekrar Sunum ve Bütçe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1691640" y="5779008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Daha önce reddedilen proje, ret gerekçelerine yönelik değişiklik yapılmadan tekrar sunulmuş. Veya bütçe gerçekçi değil, gereksiz fazla taleplerden oluşuyor.</a:t>
            </a:r>
            <a:endParaRPr lang="en-US" sz="11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51/55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 Kararı Sonrası ve Sözleşme Süreci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08760"/>
            <a:ext cx="11247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 karar yazısı + sözleşme kuruluşa gönderildikten sonra: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57200" y="2011680"/>
            <a:ext cx="557784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11" name="Shape 9"/>
          <p:cNvSpPr/>
          <p:nvPr/>
        </p:nvSpPr>
        <p:spPr>
          <a:xfrm>
            <a:off x="640080" y="219456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1945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325880" y="219456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Sözleşme İmzalama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1325880" y="2606040"/>
            <a:ext cx="4572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ve TÜBİTAK arasında proje sözleşmesi imzalanır. Sözleşme imzalanmadan transfer ödemesi talep edilemez.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217920" y="2011680"/>
            <a:ext cx="557784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16" name="Shape 14"/>
          <p:cNvSpPr/>
          <p:nvPr/>
        </p:nvSpPr>
        <p:spPr>
          <a:xfrm>
            <a:off x="6400800" y="219456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17" name="Text 15"/>
          <p:cNvSpPr/>
          <p:nvPr/>
        </p:nvSpPr>
        <p:spPr>
          <a:xfrm>
            <a:off x="6400800" y="21945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7086600" y="219456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Teminat (Transfer Ödemesi için)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7086600" y="2606040"/>
            <a:ext cx="4572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Madde 46: Sözleşme imzalandıktan sonra teminat (banka teminat mektubu, kefalet mektubu/senedi veya kuruluş senedi) karşılığında ön ödeme talep edilebilir. Üst sınır: ilk dönemde destek bütçesinin %30'u, sonraki dönemlerde artırılmış kalan bütçenin %30'u. Senet karşılığı transfer ödemesi YK kararıyla belirlenen tutara kadar yapılır.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457200" y="4114800"/>
            <a:ext cx="557784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21" name="Shape 19"/>
          <p:cNvSpPr/>
          <p:nvPr/>
        </p:nvSpPr>
        <p:spPr>
          <a:xfrm>
            <a:off x="640080" y="429768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22" name="Text 20"/>
          <p:cNvSpPr/>
          <p:nvPr/>
        </p:nvSpPr>
        <p:spPr>
          <a:xfrm>
            <a:off x="640080" y="429768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1325880" y="429768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Vergi/SGK Borç Durumu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1325880" y="4709160"/>
            <a:ext cx="4572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Transfer ödemesi için vergi ve SGK prim borcunun olmaması gerekir. Transfer ödemeleri vergi/SGK borcuna mahsup edilemez.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6217920" y="4114800"/>
            <a:ext cx="557784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26" name="Shape 24"/>
          <p:cNvSpPr/>
          <p:nvPr/>
        </p:nvSpPr>
        <p:spPr>
          <a:xfrm>
            <a:off x="6400800" y="429768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27" name="Text 25"/>
          <p:cNvSpPr/>
          <p:nvPr/>
        </p:nvSpPr>
        <p:spPr>
          <a:xfrm>
            <a:off x="6400800" y="429768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</a:t>
            </a:r>
            <a:endParaRPr lang="en-US" sz="1800" dirty="0"/>
          </a:p>
        </p:txBody>
      </p:sp>
      <p:sp>
        <p:nvSpPr>
          <p:cNvPr id="28" name="Text 26"/>
          <p:cNvSpPr/>
          <p:nvPr/>
        </p:nvSpPr>
        <p:spPr>
          <a:xfrm>
            <a:off x="7086600" y="429768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Proforma Fatura ve Alımlar</a:t>
            </a:r>
            <a:endParaRPr lang="en-US" sz="1500" dirty="0"/>
          </a:p>
        </p:txBody>
      </p:sp>
      <p:sp>
        <p:nvSpPr>
          <p:cNvPr id="29" name="Text 27"/>
          <p:cNvSpPr/>
          <p:nvPr/>
        </p:nvSpPr>
        <p:spPr>
          <a:xfrm>
            <a:off x="7086600" y="4709160"/>
            <a:ext cx="4572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 kapsamındaki alımlar için proforma fatura. Şartlı Destek (Madde 26): Kuruluşun başka bir projesindeki çıktının yeni projede kullanılacak olması halinde destek kararı şarta bağlı verilir; şart yerine getirildikten sonra süreç başlatılır.</a:t>
            </a:r>
            <a:endParaRPr lang="en-US" sz="1200" dirty="0"/>
          </a:p>
        </p:txBody>
      </p:sp>
      <p:sp>
        <p:nvSpPr>
          <p:cNvPr id="30" name="Shape 28"/>
          <p:cNvSpPr/>
          <p:nvPr/>
        </p:nvSpPr>
        <p:spPr>
          <a:xfrm>
            <a:off x="457200" y="6309360"/>
            <a:ext cx="11430000" cy="457200"/>
          </a:xfrm>
          <a:prstGeom prst="roundRect">
            <a:avLst>
              <a:gd name="adj" fmla="val 24000"/>
            </a:avLst>
          </a:prstGeom>
          <a:solidFill>
            <a:srgbClr val="C00000"/>
          </a:solidFill>
          <a:ln/>
        </p:spPr>
      </p:sp>
      <p:sp>
        <p:nvSpPr>
          <p:cNvPr id="31" name="Text 29"/>
          <p:cNvSpPr/>
          <p:nvPr/>
        </p:nvSpPr>
        <p:spPr>
          <a:xfrm>
            <a:off x="457200" y="6309360"/>
            <a:ext cx="11430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⚠  Belgelerin belirlenen sürede sunulmaması halinde projenin destek kararı İPTAL edilir.</a:t>
            </a:r>
            <a:endParaRPr lang="en-US" sz="13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52/55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Dönemsel İzleme ve Proje Statüleri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08760"/>
            <a:ext cx="11247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destek sürecindeki dönemsel izleme süreci ve AGY rapor sistemi: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860908" y="3017520"/>
            <a:ext cx="10469880" cy="45720"/>
          </a:xfrm>
          <a:prstGeom prst="rect">
            <a:avLst/>
          </a:prstGeom>
          <a:solidFill>
            <a:srgbClr val="BFBFBF"/>
          </a:solidFill>
          <a:ln/>
        </p:spPr>
      </p:sp>
      <p:sp>
        <p:nvSpPr>
          <p:cNvPr id="11" name="Shape 9"/>
          <p:cNvSpPr/>
          <p:nvPr/>
        </p:nvSpPr>
        <p:spPr>
          <a:xfrm>
            <a:off x="883768" y="2743200"/>
            <a:ext cx="548640" cy="548640"/>
          </a:xfrm>
          <a:prstGeom prst="ellipse">
            <a:avLst/>
          </a:prstGeom>
          <a:solidFill>
            <a:srgbClr val="BFBFBF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83768" y="27432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03708" y="3429000"/>
            <a:ext cx="1508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Dönem 1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2529688" y="2743200"/>
            <a:ext cx="548640" cy="548640"/>
          </a:xfrm>
          <a:prstGeom prst="ellipse">
            <a:avLst/>
          </a:prstGeom>
          <a:solidFill>
            <a:srgbClr val="4472C4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529688" y="27432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2049628" y="3429000"/>
            <a:ext cx="1508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Dönem 2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175608" y="2743200"/>
            <a:ext cx="548640" cy="548640"/>
          </a:xfrm>
          <a:prstGeom prst="ellipse">
            <a:avLst/>
          </a:prstGeom>
          <a:solidFill>
            <a:srgbClr val="1B3C6B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175608" y="27432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695548" y="3429000"/>
            <a:ext cx="1508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Dönem N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5821528" y="2743200"/>
            <a:ext cx="548640" cy="548640"/>
          </a:xfrm>
          <a:prstGeom prst="ellipse">
            <a:avLst/>
          </a:prstGeom>
          <a:solidFill>
            <a:srgbClr val="548235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821528" y="27432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341468" y="3429000"/>
            <a:ext cx="1508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Desteklenmesine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Karar Verildi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7467448" y="2743200"/>
            <a:ext cx="548640" cy="548640"/>
          </a:xfrm>
          <a:prstGeom prst="ellipse">
            <a:avLst/>
          </a:prstGeom>
          <a:solidFill>
            <a:srgbClr val="548235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467448" y="27432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987388" y="3429000"/>
            <a:ext cx="1508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Sözleşme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Sürecinde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9113368" y="2743200"/>
            <a:ext cx="548640" cy="548640"/>
          </a:xfrm>
          <a:prstGeom prst="ellipse">
            <a:avLst/>
          </a:prstGeom>
          <a:solidFill>
            <a:srgbClr val="2E7D32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9113368" y="27432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6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8633308" y="3429000"/>
            <a:ext cx="1508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AGY350
Sonuç Raporu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10759288" y="2743200"/>
            <a:ext cx="548640" cy="548640"/>
          </a:xfrm>
          <a:prstGeom prst="ellipse">
            <a:avLst/>
          </a:prstGeom>
          <a:solidFill>
            <a:srgbClr val="1B3C6B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10759288" y="27432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7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0279228" y="3429000"/>
            <a:ext cx="1508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AGY500
Mali Müşavirlik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457200" y="4572000"/>
            <a:ext cx="1143000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33" name="Text 31"/>
          <p:cNvSpPr/>
          <p:nvPr/>
        </p:nvSpPr>
        <p:spPr>
          <a:xfrm>
            <a:off x="685800" y="466344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 Doküman Sistemi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777240" y="5029200"/>
            <a:ext cx="10972800" cy="1325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Taslak / Onaylı / Öneri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 → Başvuru aşaması (taslağı doldurma, onaylama, ön değerlendirmeye sunulma)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Desteklenmesine Karar Verildi / Sözleşme Sürecinde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 → Panel sonrası pozitif karar, sözleşme imzalama süreci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Yürürlükte / Sonuçlandı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 → Proje aktif yürütülüyor veya başarıyla tamamlandı, izleme raporları dönemi</a:t>
            </a:r>
            <a:endParaRPr lang="en-US" sz="11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53/55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Ticarileşme İzleme Süreci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0876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destek bitiş tarihinden sonra başlayan, 1501'in karakteristik özelliği olan süreç: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02920" y="1993392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02920" y="199339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868680" y="196596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Süre: Proje destek bitişinden sonra en fazla 60 ay (5 yıl). Üç ticarileşme dönemi tanımlıdır.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502920" y="2432304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02920" y="2432304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868680" y="2404872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1. Dönem: Proje bitiminden sonraki 1. yılın sonu (Ticarileşme Raporu — TR)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502920" y="2871216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02920" y="2871216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868680" y="2843784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2. Dönem: Proje bitiminden sonraki 3. yılın sonu (TR + Ticarileşme İzleyici Raporu — TİR)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502920" y="3310128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02920" y="331012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868680" y="3282696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3. Dönem: Proje bitiminden sonraki 5. yılın sonu (TR + TİR + nihai değerlendirme)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502920" y="3749040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3749040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868680" y="3721608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Ticarileşme Raporu (TR): Kuruluş tarafından sunulur, gerekli sayfaları SMMM/YMM tarafından onaylanır.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502920" y="4187952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502920" y="418795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868680" y="416052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Ticarileşme İzleyici Raporu (TİR): TÜBİTAK tarafından görevlendirilen ticarileşme izleyicisi tarafından hazırlanır.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502920" y="4626864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502920" y="4626864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868680" y="4599432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Ortaklı projelerde ticarileşmeden sorumlu en fazla 3 firma TR sunabilir. Sorumlu firmalar Ticarileşme Planında belirtilir.</a:t>
            </a:r>
            <a:endParaRPr lang="en-US" sz="1200" dirty="0"/>
          </a:p>
        </p:txBody>
      </p:sp>
      <p:sp>
        <p:nvSpPr>
          <p:cNvPr id="31" name="Shape 29"/>
          <p:cNvSpPr/>
          <p:nvPr/>
        </p:nvSpPr>
        <p:spPr>
          <a:xfrm>
            <a:off x="502920" y="5065776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502920" y="5065776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33" name="Text 31"/>
          <p:cNvSpPr/>
          <p:nvPr/>
        </p:nvSpPr>
        <p:spPr>
          <a:xfrm>
            <a:off x="868680" y="5038344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TR sunulmazsa veya zamanında sunulmazsa ticarileşmenin başarısız olduğu kabul edilir.</a:t>
            </a:r>
            <a:endParaRPr lang="en-US" sz="1200" dirty="0"/>
          </a:p>
        </p:txBody>
      </p:sp>
      <p:sp>
        <p:nvSpPr>
          <p:cNvPr id="34" name="Shape 32"/>
          <p:cNvSpPr/>
          <p:nvPr/>
        </p:nvSpPr>
        <p:spPr>
          <a:xfrm>
            <a:off x="502920" y="5504688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502920" y="550468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36" name="Text 34"/>
          <p:cNvSpPr/>
          <p:nvPr/>
        </p:nvSpPr>
        <p:spPr>
          <a:xfrm>
            <a:off x="868680" y="5477256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Ticarileşme puanı (-1 ile +5) sonraki proje başvurularında ek puan olarak yansır.</a:t>
            </a:r>
            <a:endParaRPr lang="en-US" sz="1200" dirty="0"/>
          </a:p>
        </p:txBody>
      </p:sp>
      <p:sp>
        <p:nvSpPr>
          <p:cNvPr id="37" name="Shape 35"/>
          <p:cNvSpPr/>
          <p:nvPr/>
        </p:nvSpPr>
        <p:spPr>
          <a:xfrm>
            <a:off x="502920" y="5943600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502920" y="5943600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39" name="Text 37"/>
          <p:cNvSpPr/>
          <p:nvPr/>
        </p:nvSpPr>
        <p:spPr>
          <a:xfrm>
            <a:off x="868680" y="5916168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Ticarileşme izleme süresinde kuruluşa yeni gider desteklenemez. Bu süreç sadece izleme amaçlıdır.</a:t>
            </a:r>
            <a:endParaRPr lang="en-US" sz="12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54/55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İletişim ve Faydalı Kaynaklar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5448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Online Kaynaklar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57200" y="2011680"/>
            <a:ext cx="11430000" cy="594360"/>
          </a:xfrm>
          <a:prstGeom prst="roundRect">
            <a:avLst>
              <a:gd name="adj" fmla="val 18462"/>
            </a:avLst>
          </a:prstGeom>
          <a:solidFill>
            <a:srgbClr val="D2DBE7"/>
          </a:solidFill>
          <a:ln/>
        </p:spPr>
      </p:sp>
      <p:sp>
        <p:nvSpPr>
          <p:cNvPr id="11" name="Text 9"/>
          <p:cNvSpPr/>
          <p:nvPr/>
        </p:nvSpPr>
        <p:spPr>
          <a:xfrm>
            <a:off x="731520" y="2011680"/>
            <a:ext cx="5029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1501 Programı Sayfası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5943600" y="2011680"/>
            <a:ext cx="5760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C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tubitak.gov.tr/tr/destekler/sanayi/ulusal-destek-programlari/1501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457200" y="2697480"/>
            <a:ext cx="11430000" cy="594360"/>
          </a:xfrm>
          <a:prstGeom prst="roundRect">
            <a:avLst>
              <a:gd name="adj" fmla="val 18462"/>
            </a:avLst>
          </a:prstGeom>
          <a:solidFill>
            <a:srgbClr val="D2DBE7"/>
          </a:solidFill>
          <a:ln/>
        </p:spPr>
      </p:sp>
      <p:sp>
        <p:nvSpPr>
          <p:cNvPr id="14" name="Text 12"/>
          <p:cNvSpPr/>
          <p:nvPr/>
        </p:nvSpPr>
        <p:spPr>
          <a:xfrm>
            <a:off x="731520" y="2697480"/>
            <a:ext cx="5029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PRODİS — Proje Değerlendirme ve İzleme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5943600" y="2697480"/>
            <a:ext cx="5760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C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eteydeb.tubitak.gov.tr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457200" y="3383280"/>
            <a:ext cx="11430000" cy="594360"/>
          </a:xfrm>
          <a:prstGeom prst="roundRect">
            <a:avLst>
              <a:gd name="adj" fmla="val 18462"/>
            </a:avLst>
          </a:prstGeom>
          <a:solidFill>
            <a:srgbClr val="D2DBE7"/>
          </a:solidFill>
          <a:ln/>
        </p:spPr>
      </p:sp>
      <p:sp>
        <p:nvSpPr>
          <p:cNvPr id="17" name="Text 15"/>
          <p:cNvSpPr/>
          <p:nvPr/>
        </p:nvSpPr>
        <p:spPr>
          <a:xfrm>
            <a:off x="731520" y="3383280"/>
            <a:ext cx="5029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AGY100 Hazırlama Kılavuzu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5943600" y="3383280"/>
            <a:ext cx="5760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C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tubitak.gov.tr → AGY100/AGY101 Kılavuzu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457200" y="4069080"/>
            <a:ext cx="11430000" cy="594360"/>
          </a:xfrm>
          <a:prstGeom prst="roundRect">
            <a:avLst>
              <a:gd name="adj" fmla="val 18462"/>
            </a:avLst>
          </a:prstGeom>
          <a:solidFill>
            <a:srgbClr val="D2DBE7"/>
          </a:solidFill>
          <a:ln/>
        </p:spPr>
      </p:sp>
      <p:sp>
        <p:nvSpPr>
          <p:cNvPr id="20" name="Text 18"/>
          <p:cNvSpPr/>
          <p:nvPr/>
        </p:nvSpPr>
        <p:spPr>
          <a:xfrm>
            <a:off x="731520" y="4069080"/>
            <a:ext cx="5029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THS Soru Setleri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5943600" y="4069080"/>
            <a:ext cx="5760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C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tubitak.gov.tr → tubitak-ths-soru-setleri.xlsx</a:t>
            </a:r>
            <a:endParaRPr lang="en-US" sz="1300" dirty="0"/>
          </a:p>
        </p:txBody>
      </p:sp>
      <p:sp>
        <p:nvSpPr>
          <p:cNvPr id="22" name="Shape 20"/>
          <p:cNvSpPr/>
          <p:nvPr/>
        </p:nvSpPr>
        <p:spPr>
          <a:xfrm>
            <a:off x="457200" y="5029200"/>
            <a:ext cx="11430000" cy="1554480"/>
          </a:xfrm>
          <a:prstGeom prst="roundRect">
            <a:avLst>
              <a:gd name="adj" fmla="val 7059"/>
            </a:avLst>
          </a:prstGeom>
          <a:solidFill>
            <a:srgbClr val="1B3C6B"/>
          </a:solidFill>
          <a:ln/>
        </p:spPr>
      </p:sp>
      <p:sp>
        <p:nvSpPr>
          <p:cNvPr id="23" name="Text 21"/>
          <p:cNvSpPr/>
          <p:nvPr/>
        </p:nvSpPr>
        <p:spPr>
          <a:xfrm>
            <a:off x="685800" y="512064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Doğrudan İletişim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777240" y="5486400"/>
            <a:ext cx="1097280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300"/>
              </a:spcAft>
              <a:buNone/>
            </a:pPr>
            <a:r>
              <a:rPr lang="en-US" sz="1300" b="1" dirty="0">
                <a:solidFill>
                  <a:srgbClr val="FFFF9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Çağrı Merkezi:  </a:t>
            </a:r>
            <a:r>
              <a:rPr lang="en-US" sz="1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444 66 90</a:t>
            </a:r>
            <a:endParaRPr lang="en-US" sz="13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300" b="1" dirty="0">
                <a:solidFill>
                  <a:srgbClr val="FFFF9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Soruları E-posta:  </a:t>
            </a:r>
            <a:r>
              <a:rPr lang="en-US" sz="13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ardeb-pbs@tubitak.gov.tr  </a:t>
            </a:r>
            <a:r>
              <a:rPr lang="en-US" sz="1100" i="1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(konu başlığı [1001] ile başlamalı)</a:t>
            </a:r>
            <a:endParaRPr lang="en-US" sz="13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300" b="1" dirty="0">
                <a:solidFill>
                  <a:srgbClr val="FFFF9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E-İmza Soruları:  </a:t>
            </a:r>
            <a:r>
              <a:rPr lang="en-US" sz="13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ardeb.e-imza@tubitak.gov.tr</a:t>
            </a:r>
            <a:endParaRPr lang="en-US" sz="13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8E4A9F2B-80B8-D802-1DF4-236EED4E309E}"/>
              </a:ext>
            </a:extLst>
          </p:cNvPr>
          <p:cNvSpPr/>
          <p:nvPr/>
        </p:nvSpPr>
        <p:spPr>
          <a:xfrm>
            <a:off x="0" y="4616824"/>
            <a:ext cx="12192000" cy="1237129"/>
          </a:xfrm>
          <a:prstGeom prst="rect">
            <a:avLst/>
          </a:prstGeom>
          <a:solidFill>
            <a:srgbClr val="1B3C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3E5D985-ED60-DEC9-6711-607008A2BCD3}"/>
              </a:ext>
            </a:extLst>
          </p:cNvPr>
          <p:cNvSpPr txBox="1"/>
          <p:nvPr/>
        </p:nvSpPr>
        <p:spPr>
          <a:xfrm>
            <a:off x="243840" y="4727555"/>
            <a:ext cx="12397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chemeClr val="bg1"/>
                </a:solidFill>
                <a:latin typeface="Bahnschrift" panose="020B0502040204020203" pitchFamily="34" charset="0"/>
              </a:rPr>
              <a:t>Başvurunuzu Birlikte Şekillendirelim</a:t>
            </a:r>
          </a:p>
          <a:p>
            <a:pPr algn="ctr"/>
            <a:r>
              <a:rPr lang="tr-TR" sz="2000" dirty="0">
                <a:solidFill>
                  <a:schemeClr val="bg1"/>
                </a:solidFill>
                <a:latin typeface="Bahnschrift" panose="020B0502040204020203" pitchFamily="34" charset="0"/>
              </a:rPr>
              <a:t>ARDEK olarak 1501 proje geliştirme sürecinin her adımında yanındayız — fizibiliteden ticarileşmeye.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E7362E0-BA11-A3FD-B601-3B87E5CAE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9" y="517151"/>
            <a:ext cx="3362325" cy="344805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9F5A871-DEBF-684E-ADCB-8502177EE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85" y="517151"/>
            <a:ext cx="3209925" cy="34671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6EEA85E-5964-5522-C4B9-CE9F6B354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31" y="507626"/>
            <a:ext cx="3314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459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solidFill>
          <a:srgbClr val="1B3C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180076" y="1645920"/>
            <a:ext cx="1828800" cy="3657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1920240"/>
            <a:ext cx="1219169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400" b="1" kern="0" spc="4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6400" dirty="0"/>
          </a:p>
        </p:txBody>
      </p:sp>
      <p:sp>
        <p:nvSpPr>
          <p:cNvPr id="4" name="Shape 2"/>
          <p:cNvSpPr/>
          <p:nvPr/>
        </p:nvSpPr>
        <p:spPr>
          <a:xfrm>
            <a:off x="4114800" y="2880360"/>
            <a:ext cx="3931920" cy="2743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3"/>
          <p:cNvSpPr/>
          <p:nvPr/>
        </p:nvSpPr>
        <p:spPr>
          <a:xfrm>
            <a:off x="0" y="2971800"/>
            <a:ext cx="1219169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kern="0" spc="6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0" y="4114800"/>
            <a:ext cx="12191695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FFFF9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Teşekkürler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0" y="4937760"/>
            <a:ext cx="1219169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Sorularınız için Araştırma Destek Koordinatörlüğü ile iletişime geçebilirsiniz.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0" y="5943600"/>
            <a:ext cx="12191695" cy="36576"/>
          </a:xfrm>
          <a:prstGeom prst="rect">
            <a:avLst/>
          </a:prstGeom>
          <a:solidFill>
            <a:srgbClr val="FFFFFF">
              <a:alpha val="3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0" y="6126480"/>
            <a:ext cx="1219169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kern="0" spc="300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www.karabuk.edu.tr    |    444 0 478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6/55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Çağrı Sistemi ve 2026/1 Takvimi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731520" y="1554480"/>
            <a:ext cx="10698480" cy="914400"/>
          </a:xfrm>
          <a:prstGeom prst="roundRect">
            <a:avLst>
              <a:gd name="adj" fmla="val 12000"/>
            </a:avLst>
          </a:prstGeom>
          <a:solidFill>
            <a:srgbClr val="D2DBE7"/>
          </a:solidFill>
          <a:ln/>
        </p:spPr>
      </p:sp>
      <p:sp>
        <p:nvSpPr>
          <p:cNvPr id="10" name="Text 8"/>
          <p:cNvSpPr/>
          <p:nvPr/>
        </p:nvSpPr>
        <p:spPr>
          <a:xfrm>
            <a:off x="1005840" y="1645920"/>
            <a:ext cx="10149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1501 Programı çağrılı sistemle yürütülür. Proje önerileri yalnızca TÜBİTAK tarafından açılan çağrı duyuruları kapsamında alınır. Açık çağrı olmadan başvuru yapılamaz.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1371600" y="3840480"/>
            <a:ext cx="9418320" cy="457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2" name="Shape 10"/>
          <p:cNvSpPr/>
          <p:nvPr/>
        </p:nvSpPr>
        <p:spPr>
          <a:xfrm>
            <a:off x="1691640" y="3520440"/>
            <a:ext cx="640080" cy="64008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1691640" y="35204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31520" y="429768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Çağrı Açılış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731520" y="4754880"/>
            <a:ext cx="2560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Son başvuru tarihinden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~45 gün önce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480560" y="3520440"/>
            <a:ext cx="640080" cy="64008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17" name="Text 15"/>
          <p:cNvSpPr/>
          <p:nvPr/>
        </p:nvSpPr>
        <p:spPr>
          <a:xfrm>
            <a:off x="4480560" y="35204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3520440" y="429768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 Kayıt Son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3520440" y="4754880"/>
            <a:ext cx="2560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Form + EK-1/EK-2 +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VYP hazırlanır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7269480" y="3520440"/>
            <a:ext cx="640080" cy="64008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21" name="Text 19"/>
          <p:cNvSpPr/>
          <p:nvPr/>
        </p:nvSpPr>
        <p:spPr>
          <a:xfrm>
            <a:off x="7269480" y="35204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6309360" y="429768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Çağrı Kapanış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6309360" y="4754880"/>
            <a:ext cx="2560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Taslak tamamlanır,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"Onayla" butonuna basılır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10058400" y="3520440"/>
            <a:ext cx="640080" cy="64008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25" name="Text 23"/>
          <p:cNvSpPr/>
          <p:nvPr/>
        </p:nvSpPr>
        <p:spPr>
          <a:xfrm>
            <a:off x="10058400" y="35204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</a:t>
            </a:r>
            <a:endParaRPr lang="en-US" sz="2200" dirty="0"/>
          </a:p>
        </p:txBody>
      </p:sp>
      <p:sp>
        <p:nvSpPr>
          <p:cNvPr id="26" name="Text 24"/>
          <p:cNvSpPr/>
          <p:nvPr/>
        </p:nvSpPr>
        <p:spPr>
          <a:xfrm>
            <a:off x="9098280" y="429768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Gönderimi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9098280" y="4754880"/>
            <a:ext cx="2560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Son başvuru tarihinden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önce tamamlanmalı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731520" y="5852160"/>
            <a:ext cx="10698480" cy="685800"/>
          </a:xfrm>
          <a:prstGeom prst="roundRect">
            <a:avLst>
              <a:gd name="adj" fmla="val 16000"/>
            </a:avLst>
          </a:prstGeom>
          <a:solidFill>
            <a:srgbClr val="FFF2CC"/>
          </a:solidFill>
          <a:ln/>
        </p:spPr>
      </p:sp>
      <p:sp>
        <p:nvSpPr>
          <p:cNvPr id="29" name="Text 27"/>
          <p:cNvSpPr/>
          <p:nvPr/>
        </p:nvSpPr>
        <p:spPr>
          <a:xfrm>
            <a:off x="914400" y="5870448"/>
            <a:ext cx="10332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⚠  Aynı dönemde birden fazla 1001 başvurusu yapılamaz. Her taslak bile görev alma kotanızdan sayılır.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B3C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0"/>
            <a:ext cx="11247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kern="0" spc="800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2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457200" y="2926080"/>
            <a:ext cx="11247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Ekip Yapısı ve Kuruluş Koşulları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5637276" y="4114800"/>
            <a:ext cx="914400" cy="4572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3"/>
          <p:cNvSpPr/>
          <p:nvPr/>
        </p:nvSpPr>
        <p:spPr>
          <a:xfrm>
            <a:off x="457200" y="4297680"/>
            <a:ext cx="11247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yürütücüsü, personel, danışman koşulları ve başvuru limitleri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7/55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8/55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Yürütücüsü Şartları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731520" y="1691640"/>
            <a:ext cx="502920" cy="50292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10" name="Text 8"/>
          <p:cNvSpPr/>
          <p:nvPr/>
        </p:nvSpPr>
        <p:spPr>
          <a:xfrm>
            <a:off x="731520" y="169164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463040" y="16002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Personeli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1463040" y="1965960"/>
            <a:ext cx="10058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Kuruluşun bordrolu personeli olmalı. Projenin bilimsel ve teknik yürütülmesinden, raporlardan ve harcamaların uygunluğundan sorumludur.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731520" y="2651760"/>
            <a:ext cx="502920" cy="50292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14" name="Text 12"/>
          <p:cNvSpPr/>
          <p:nvPr/>
        </p:nvSpPr>
        <p:spPr>
          <a:xfrm>
            <a:off x="731520" y="265176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463040" y="256032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Lisans Derecesi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1463040" y="2926080"/>
            <a:ext cx="10058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konusu ile ilgili en az lisans derecesine sahip olmalı. Farklı alanda lisans varsa proje konusu deneyimi özgeçmişte detaylandırılmalı.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731520" y="3611880"/>
            <a:ext cx="502920" cy="50292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18" name="Text 16"/>
          <p:cNvSpPr/>
          <p:nvPr/>
        </p:nvSpPr>
        <p:spPr>
          <a:xfrm>
            <a:off x="731520" y="361188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463040" y="35204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Adına Yetki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1463040" y="3886200"/>
            <a:ext cx="10058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yetkilisi adına yazışmaları yapar. Proje mali sorumlusu ayrı bir kişi belirlenmedikçe bu görev de yürütücüye aittir.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731520" y="4572000"/>
            <a:ext cx="502920" cy="50292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22" name="Text 20"/>
          <p:cNvSpPr/>
          <p:nvPr/>
        </p:nvSpPr>
        <p:spPr>
          <a:xfrm>
            <a:off x="731520" y="457200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463040" y="448056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Yetkilisi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1463040" y="4846320"/>
            <a:ext cx="10058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Kuruluşu en geniş şekilde temsil ve ilzama yetkili kişi/kişiler. AGY100'ün A1 bölümünü e-imza ile onaylar.</a:t>
            </a:r>
            <a:endParaRPr lang="en-US" sz="1300" dirty="0"/>
          </a:p>
        </p:txBody>
      </p:sp>
      <p:sp>
        <p:nvSpPr>
          <p:cNvPr id="25" name="Shape 23"/>
          <p:cNvSpPr/>
          <p:nvPr/>
        </p:nvSpPr>
        <p:spPr>
          <a:xfrm>
            <a:off x="731520" y="5532120"/>
            <a:ext cx="502920" cy="50292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26" name="Text 24"/>
          <p:cNvSpPr/>
          <p:nvPr/>
        </p:nvSpPr>
        <p:spPr>
          <a:xfrm>
            <a:off x="731520" y="553212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463040" y="544068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Birden Fazla Proje</a:t>
            </a:r>
            <a:endParaRPr lang="en-US" sz="1500" dirty="0"/>
          </a:p>
        </p:txBody>
      </p:sp>
      <p:sp>
        <p:nvSpPr>
          <p:cNvPr id="28" name="Text 26"/>
          <p:cNvSpPr/>
          <p:nvPr/>
        </p:nvSpPr>
        <p:spPr>
          <a:xfrm>
            <a:off x="1463040" y="5806440"/>
            <a:ext cx="10058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Bir personel birden fazla projede görev alabilir ancak aylık toplam beyan süresi 30 günü geçemez. Kısmi zamanlı çalışmalarda kısmi süre üst sınırdır.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9/55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Personeli Şartları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548640" y="1600200"/>
            <a:ext cx="548640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0" name="Text 8"/>
          <p:cNvSpPr/>
          <p:nvPr/>
        </p:nvSpPr>
        <p:spPr>
          <a:xfrm>
            <a:off x="822960" y="1737360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Temel Şartlar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822960" y="2286000"/>
            <a:ext cx="493776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En az 4 yıllık üniversite lisans eğitimi + kurumunda kadrolu/tam zamanlı personel olma zorunluluğu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Türkiye'de ikamet etme zorunluluğu (yurt dışı araştırmacı hariç)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 kaydı güncel ve eksiksiz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Nitelikli elektronik sertifika sahibi olmak (yurt dışı araştırmacı hariç)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Yabancı uyruklu ise Türkiye'de bir kurum/kuruluşta görev yapmak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6263640" y="1600200"/>
            <a:ext cx="5440680" cy="4846320"/>
          </a:xfrm>
          <a:prstGeom prst="roundRect">
            <a:avLst>
              <a:gd name="adj" fmla="val 2264"/>
            </a:avLst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6537960" y="1737360"/>
            <a:ext cx="4892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Aylık Süre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6537960" y="2331720"/>
            <a:ext cx="4892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Aylık </a:t>
            </a: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30 gün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6537960" y="2880360"/>
            <a:ext cx="4892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Birden fazla </a:t>
            </a: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Tüm projeler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537960" y="3429000"/>
            <a:ext cx="4892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Kısmi </a:t>
            </a: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Kısmi zamanlı ≤ kısmi süre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6537960" y="4206240"/>
            <a:ext cx="4892040" cy="457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8" name="Text 16"/>
          <p:cNvSpPr/>
          <p:nvPr/>
        </p:nvSpPr>
        <p:spPr>
          <a:xfrm>
            <a:off x="6537960" y="4343400"/>
            <a:ext cx="4892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FFB3B3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FİKİR SAHİBİ TEŞVİK ÖDÜLÜ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6537960" y="4709160"/>
            <a:ext cx="48920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KOBİ'de başarıyla tamamlanan projelerde, firma ortağı/yönetim kurulu üyesi olmayan ve proje süresince kuruluşta çalışan fikir sahibi araştırmacıya YK kararıyla teşvik ödülü verilir. Başvuruda beyan edilmemişse sonradan eklenemez.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Bahnschrif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Bahnschrift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56</Slides>
  <Notes>55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7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TÜBİTAK 1001 Başvuru Rehberi</dc:title>
  <dc:subject>PptxGenJS Presentation</dc:subject>
  <dc:creator>Bilge Kaan Özdemir</dc:creator>
  <cp:lastModifiedBy>bilge kaan özdemir</cp:lastModifiedBy>
  <cp:revision>8</cp:revision>
  <dcterms:created xsi:type="dcterms:W3CDTF">2026-04-18T18:27:40Z</dcterms:created>
  <dcterms:modified xsi:type="dcterms:W3CDTF">2026-05-14T01:21:36Z</dcterms:modified>
</cp:coreProperties>
</file>