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9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96884-6243-A14A-BF88-4610FCD4FA83}" type="datetimeFigureOut">
              <a:rPr lang="tr-TR" smtClean="0"/>
              <a:t>17.05.2026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01082-2D22-4148-A28C-B64738DDA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94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29768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731520"/>
            <a:ext cx="12191695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kern="0" spc="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7200" dirty="0"/>
          </a:p>
        </p:txBody>
      </p:sp>
      <p:sp>
        <p:nvSpPr>
          <p:cNvPr id="4" name="Shape 2"/>
          <p:cNvSpPr/>
          <p:nvPr/>
        </p:nvSpPr>
        <p:spPr>
          <a:xfrm>
            <a:off x="4114800" y="1828800"/>
            <a:ext cx="3931920" cy="3200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0" y="1920240"/>
            <a:ext cx="1219169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kern="0" spc="6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0" y="2880360"/>
            <a:ext cx="121916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kern="0" spc="3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0" y="3429000"/>
            <a:ext cx="1219169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</a:t>
            </a:r>
            <a:endParaRPr lang="en-US" sz="5400" dirty="0"/>
          </a:p>
        </p:txBody>
      </p:sp>
      <p:sp>
        <p:nvSpPr>
          <p:cNvPr id="10" name="Text 8"/>
          <p:cNvSpPr/>
          <p:nvPr/>
        </p:nvSpPr>
        <p:spPr>
          <a:xfrm>
            <a:off x="457200" y="5852160"/>
            <a:ext cx="11247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i="1" dirty="0" err="1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</a:t>
            </a:r>
            <a:r>
              <a:rPr lang="en-US" sz="20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Rehberi</a:t>
            </a:r>
            <a:endParaRPr lang="en-US" sz="2000" dirty="0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893F9AC3-7D7B-E76F-004B-65B644992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62779"/>
            <a:ext cx="2336800" cy="216691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5362C7F-B43D-40FC-6602-B410D1120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4562779"/>
            <a:ext cx="2336800" cy="2166911"/>
          </a:xfrm>
          <a:prstGeom prst="rect">
            <a:avLst/>
          </a:prstGeom>
        </p:spPr>
      </p:pic>
      <p:sp>
        <p:nvSpPr>
          <p:cNvPr id="13" name="Text 6">
            <a:extLst>
              <a:ext uri="{FF2B5EF4-FFF2-40B4-BE49-F238E27FC236}">
                <a16:creationId xmlns:a16="http://schemas.microsoft.com/office/drawing/2014/main" id="{C73F0003-D729-DCB4-C05D-66D63BC1CAF7}"/>
              </a:ext>
            </a:extLst>
          </p:cNvPr>
          <p:cNvSpPr/>
          <p:nvPr/>
        </p:nvSpPr>
        <p:spPr>
          <a:xfrm>
            <a:off x="3964641" y="4426503"/>
            <a:ext cx="6400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8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TEYDEB 1507</a:t>
            </a:r>
            <a:endParaRPr lang="en-US" sz="4800" dirty="0"/>
          </a:p>
        </p:txBody>
      </p:sp>
      <p:sp>
        <p:nvSpPr>
          <p:cNvPr id="32" name="Text 8">
            <a:extLst>
              <a:ext uri="{FF2B5EF4-FFF2-40B4-BE49-F238E27FC236}">
                <a16:creationId xmlns:a16="http://schemas.microsoft.com/office/drawing/2014/main" id="{1CB80E95-C641-5487-DAFC-594A634824CE}"/>
              </a:ext>
            </a:extLst>
          </p:cNvPr>
          <p:cNvSpPr/>
          <p:nvPr/>
        </p:nvSpPr>
        <p:spPr>
          <a:xfrm>
            <a:off x="3812241" y="5346474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KOBİ Ar-Ge Başlangıç Destek Programı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165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Personel Maliyeti Üst Sınırları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Aylık personel maliyeti brüt asgari ücretin katlarıyla sınırlandırılır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11457432" cy="50292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548640" y="2011680"/>
            <a:ext cx="110916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2026 Brüt Asgari Ücret: </a:t>
            </a:r>
            <a:r>
              <a:rPr lang="en-US" sz="1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33.030 TL/ay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   ·    Aylık toplam personel bildirimi tüm projelerde ≤ 30 gün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365760" y="2697480"/>
            <a:ext cx="11457432" cy="4572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4" name="Text 12"/>
          <p:cNvSpPr/>
          <p:nvPr/>
        </p:nvSpPr>
        <p:spPr>
          <a:xfrm>
            <a:off x="457200" y="269748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EĞİTİM DURUMU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5029200" y="2697480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ASGARİ ÜCRET KATI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589520" y="2697480"/>
            <a:ext cx="41422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AYLIK ÜST SINIR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65760" y="3154680"/>
            <a:ext cx="11457432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57200" y="3154680"/>
            <a:ext cx="4389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Doktora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5029200" y="3154680"/>
            <a:ext cx="23774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12 katı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7589520" y="3154680"/>
            <a:ext cx="41422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396.360 TL/ay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365760" y="3749040"/>
            <a:ext cx="11457432" cy="594360"/>
          </a:xfrm>
          <a:prstGeom prst="rect">
            <a:avLst/>
          </a:prstGeom>
          <a:solidFill>
            <a:srgbClr val="F2F2F2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57200" y="3749040"/>
            <a:ext cx="4389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Lisans / Yüksek Lisans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029200" y="3749040"/>
            <a:ext cx="23774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8 katı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7589520" y="3749040"/>
            <a:ext cx="41422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264.240 TL/ay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365760" y="4343400"/>
            <a:ext cx="11457432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57200" y="4343400"/>
            <a:ext cx="4389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Önlisans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5029200" y="4343400"/>
            <a:ext cx="23774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 katı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7589520" y="4343400"/>
            <a:ext cx="41422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132.120 TL/ay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365760" y="4937760"/>
            <a:ext cx="11457432" cy="594360"/>
          </a:xfrm>
          <a:prstGeom prst="rect">
            <a:avLst/>
          </a:prstGeom>
          <a:solidFill>
            <a:srgbClr val="F2F2F2"/>
          </a:solidFill>
          <a:ln w="6350">
            <a:solidFill>
              <a:srgbClr val="BFBFBF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57200" y="4937760"/>
            <a:ext cx="43891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Lise ve altı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5029200" y="4937760"/>
            <a:ext cx="23774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 katı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7589520" y="4937760"/>
            <a:ext cx="41422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99.090 TL/ay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365760" y="6217920"/>
            <a:ext cx="114574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Mikro işletme sınıfında olmayan kuruluşlarda şirket ortakları, limited şirket müdürleri ve A.Ş. yönetim kurulu üyelerinin maliyetleri desteklenmez (%5 altı hisseli SGK 4/a kapsamı hariç).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11/40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Danışmanlık ve Hizmet Alımları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1507'de bursiyer YOKTUR — üniversiteden alınan Ar-Ge hizmeti M014 altında bütçelenir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219456" y="2057400"/>
            <a:ext cx="379476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19456" y="2057400"/>
            <a:ext cx="37947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402336" y="2194560"/>
            <a:ext cx="3429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İÇİ HİZMET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02336" y="2542032"/>
            <a:ext cx="3429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M014 / M015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02336" y="2926080"/>
            <a:ext cx="3429000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02336" y="3017520"/>
            <a:ext cx="342900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Üniversiteler, TÜBİTAK Ar-Ge birimleri, özel sektör Ar-Ge kuruluşları ve test laboratuvarları desteklenir.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02336" y="5120640"/>
            <a:ext cx="3429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Akademik işbirliği değerlendirmede dikkate alınır.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197096" y="2057400"/>
            <a:ext cx="379476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197096" y="2057400"/>
            <a:ext cx="3794760" cy="36576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20" name="Text 18"/>
          <p:cNvSpPr/>
          <p:nvPr/>
        </p:nvSpPr>
        <p:spPr>
          <a:xfrm>
            <a:off x="4379976" y="2194560"/>
            <a:ext cx="3429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DIŞI HİZMET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379976" y="2542032"/>
            <a:ext cx="3429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Madde 11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379976" y="2926080"/>
            <a:ext cx="3429000" cy="0"/>
          </a:xfrm>
          <a:prstGeom prst="line">
            <a:avLst/>
          </a:prstGeom>
          <a:noFill/>
          <a:ln w="9525">
            <a:solidFill>
              <a:srgbClr val="BF8F0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379976" y="3017520"/>
            <a:ext cx="342900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Ana Ar-Ge faaliyetleri Türkiye'de gerçekleşmek kaydıyla zorunlu ve tamamlayıcı yurt dışı danışmanlık / hizmet alımı desteklenir.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379976" y="5120640"/>
            <a:ext cx="3429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Toplam proje bütçesi içindeki pay %20 ile sınırlandırılır.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8174736" y="2057400"/>
            <a:ext cx="3794760" cy="41148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8174736" y="2057400"/>
            <a:ext cx="379476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7" name="Text 25"/>
          <p:cNvSpPr/>
          <p:nvPr/>
        </p:nvSpPr>
        <p:spPr>
          <a:xfrm>
            <a:off x="8357616" y="2194560"/>
            <a:ext cx="3429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MALİ MÜŞAVİRLİK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8357616" y="2542032"/>
            <a:ext cx="3429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AGY500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8357616" y="2926080"/>
            <a:ext cx="3429000" cy="0"/>
          </a:xfrm>
          <a:prstGeom prst="line">
            <a:avLst/>
          </a:prstGeom>
          <a:noFill/>
          <a:ln w="9525">
            <a:solidFill>
              <a:srgbClr val="548235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8357616" y="3017520"/>
            <a:ext cx="342900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Mali Müşavirlik Proje Harcamaları Değerlendirme Raporu için SMMM/YMM ücretleri Hazine ve Maliye Bakanlığı tarifesi üzerinden desteklenir.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8357616" y="5120640"/>
            <a:ext cx="34290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/ AGY301 hazırlama / hazırlatma giderleri desteklenmez.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365760" y="6355080"/>
            <a:ext cx="11457432" cy="41148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33" name="Text 31"/>
          <p:cNvSpPr/>
          <p:nvPr/>
        </p:nvSpPr>
        <p:spPr>
          <a:xfrm>
            <a:off x="502920" y="6373368"/>
            <a:ext cx="11183112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Yurt dışı araştırmacılar için ARBİS kaydı zorunlu (pasaport no ile) — Katılım Mektubu süresinde onaylanmazsa başvuru geçersiz sayılır.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12/40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Bütçe Yapısı — Gider Kalemleri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Bölüm F · 6 ana gider kalemi · Proje bütçesi üst limiti 3.500.000 TL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2011680"/>
            <a:ext cx="36576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2011680"/>
            <a:ext cx="868680" cy="12801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365760" y="2011680"/>
            <a:ext cx="8686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M011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371600" y="2103120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Personel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371600" y="242316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personelinin aylık maliyetleri. Üst sınır: asgari ücret katları.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160520" y="2011680"/>
            <a:ext cx="36576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160520" y="2011680"/>
            <a:ext cx="868680" cy="12801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8" name="Text 16"/>
          <p:cNvSpPr/>
          <p:nvPr/>
        </p:nvSpPr>
        <p:spPr>
          <a:xfrm>
            <a:off x="4160520" y="2011680"/>
            <a:ext cx="8686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M012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166360" y="2103120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Seyahat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166360" y="242316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Uçak dahil ekonomi sınıfı ulaşım. Yemek/konaklama 6245 sayılı Harcırah Kanunu.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365760" y="3429000"/>
            <a:ext cx="36576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365760" y="3429000"/>
            <a:ext cx="868680" cy="12801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3" name="Text 21"/>
          <p:cNvSpPr/>
          <p:nvPr/>
        </p:nvSpPr>
        <p:spPr>
          <a:xfrm>
            <a:off x="365760" y="3429000"/>
            <a:ext cx="8686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M013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1371600" y="3520440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Alet / Teçhizat / Yazılım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1371600" y="384048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Test/analiz/ölçüm cihazları tam destek. Seri üretimde kullanılacaklar oransal destek.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4160520" y="3429000"/>
            <a:ext cx="36576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160520" y="3429000"/>
            <a:ext cx="868680" cy="12801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8" name="Text 26"/>
          <p:cNvSpPr/>
          <p:nvPr/>
        </p:nvSpPr>
        <p:spPr>
          <a:xfrm>
            <a:off x="4160520" y="3429000"/>
            <a:ext cx="8686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M014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5166360" y="3520440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Ar-Ge ve Test Kuruluşları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5166360" y="384048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Üniversiteler, TÜBİTAK birimleri, özel sektör Ar-Ge kuruluşlarına yaptırılan işler.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365760" y="4846320"/>
            <a:ext cx="36576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65760" y="4846320"/>
            <a:ext cx="868680" cy="12801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3" name="Text 31"/>
          <p:cNvSpPr/>
          <p:nvPr/>
        </p:nvSpPr>
        <p:spPr>
          <a:xfrm>
            <a:off x="365760" y="4846320"/>
            <a:ext cx="8686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M015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1371600" y="4937760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Diğer Hizmet Alımları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1371600" y="525780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Kuruluşta bulunmayan ekipman, danışmanlık. Yeni Makine/Teçhizat İşlemleri butonuyla girilir.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4160520" y="4846320"/>
            <a:ext cx="36576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4160520" y="4846320"/>
            <a:ext cx="868680" cy="128016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8" name="Text 36"/>
          <p:cNvSpPr/>
          <p:nvPr/>
        </p:nvSpPr>
        <p:spPr>
          <a:xfrm>
            <a:off x="4160520" y="4846320"/>
            <a:ext cx="8686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M016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5166360" y="4937760"/>
            <a:ext cx="2560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Malzeme ve Sarf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5166360" y="5257800"/>
            <a:ext cx="25603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konusuyla ilgili sarf malzemeleri, kimyasallar, küçük ekipman.</a:t>
            </a:r>
            <a:endParaRPr lang="en-US" sz="1000" dirty="0"/>
          </a:p>
        </p:txBody>
      </p:sp>
      <p:sp>
        <p:nvSpPr>
          <p:cNvPr id="41" name="Shape 39"/>
          <p:cNvSpPr/>
          <p:nvPr/>
        </p:nvSpPr>
        <p:spPr>
          <a:xfrm>
            <a:off x="8046720" y="2011680"/>
            <a:ext cx="3776472" cy="4160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2" name="Text 40"/>
          <p:cNvSpPr/>
          <p:nvPr/>
        </p:nvSpPr>
        <p:spPr>
          <a:xfrm>
            <a:off x="8046720" y="2194560"/>
            <a:ext cx="377647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BÜTÇESİ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8046720" y="2487168"/>
            <a:ext cx="377647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ÜST SINIRI</a:t>
            </a:r>
            <a:endParaRPr lang="en-US" sz="1400" dirty="0"/>
          </a:p>
        </p:txBody>
      </p:sp>
      <p:sp>
        <p:nvSpPr>
          <p:cNvPr id="44" name="Text 42"/>
          <p:cNvSpPr/>
          <p:nvPr/>
        </p:nvSpPr>
        <p:spPr>
          <a:xfrm>
            <a:off x="8046720" y="2926080"/>
            <a:ext cx="377647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3.500.000</a:t>
            </a:r>
            <a:endParaRPr lang="en-US" sz="3800" dirty="0"/>
          </a:p>
        </p:txBody>
      </p:sp>
      <p:sp>
        <p:nvSpPr>
          <p:cNvPr id="45" name="Text 43"/>
          <p:cNvSpPr/>
          <p:nvPr/>
        </p:nvSpPr>
        <p:spPr>
          <a:xfrm>
            <a:off x="8046720" y="3657600"/>
            <a:ext cx="37764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kern="0" spc="6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TL</a:t>
            </a:r>
            <a:endParaRPr lang="en-US" sz="1800" dirty="0"/>
          </a:p>
        </p:txBody>
      </p:sp>
      <p:sp>
        <p:nvSpPr>
          <p:cNvPr id="46" name="Shape 44"/>
          <p:cNvSpPr/>
          <p:nvPr/>
        </p:nvSpPr>
        <p:spPr>
          <a:xfrm>
            <a:off x="8503920" y="4206240"/>
            <a:ext cx="2862072" cy="0"/>
          </a:xfrm>
          <a:prstGeom prst="line">
            <a:avLst/>
          </a:prstGeom>
          <a:noFill/>
          <a:ln w="6350">
            <a:solidFill>
              <a:srgbClr val="B0BCD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8046720" y="4343400"/>
            <a:ext cx="3776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kern="0" spc="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 ORANI</a:t>
            </a:r>
            <a:endParaRPr lang="en-US" sz="1000" dirty="0"/>
          </a:p>
        </p:txBody>
      </p:sp>
      <p:sp>
        <p:nvSpPr>
          <p:cNvPr id="48" name="Text 46"/>
          <p:cNvSpPr/>
          <p:nvPr/>
        </p:nvSpPr>
        <p:spPr>
          <a:xfrm>
            <a:off x="8046720" y="4617720"/>
            <a:ext cx="377647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%75</a:t>
            </a:r>
            <a:endParaRPr lang="en-US" sz="4200" dirty="0"/>
          </a:p>
        </p:txBody>
      </p:sp>
      <p:sp>
        <p:nvSpPr>
          <p:cNvPr id="49" name="Text 47"/>
          <p:cNvSpPr/>
          <p:nvPr/>
        </p:nvSpPr>
        <p:spPr>
          <a:xfrm>
            <a:off x="8046720" y="5349240"/>
            <a:ext cx="37764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dönem üst sınır · Yerli malı → +%15</a:t>
            </a:r>
            <a:endParaRPr lang="en-US" sz="900" dirty="0"/>
          </a:p>
        </p:txBody>
      </p:sp>
      <p:sp>
        <p:nvSpPr>
          <p:cNvPr id="50" name="Shape 48"/>
          <p:cNvSpPr/>
          <p:nvPr/>
        </p:nvSpPr>
        <p:spPr>
          <a:xfrm>
            <a:off x="365760" y="6446520"/>
            <a:ext cx="11457432" cy="292608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51" name="Text 49"/>
          <p:cNvSpPr/>
          <p:nvPr/>
        </p:nvSpPr>
        <p:spPr>
          <a:xfrm>
            <a:off x="365760" y="6446520"/>
            <a:ext cx="11457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Banka aracılığı olmadan / kasadan yapılan ödemeler desteklenmez. Şirket kredi kartı = banka ödemesi.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13/40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 — Proje Önerisi Düzenleme Sayfası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eteydeb.tubitak.gov.tr · Sayfa 3 ana bölümden oluşur</a:t>
            </a:r>
            <a:endParaRPr lang="en-US" sz="1200" dirty="0"/>
          </a:p>
        </p:txBody>
      </p:sp>
      <p:pic>
        <p:nvPicPr>
          <p:cNvPr id="11" name="Image 0" descr="/home/claude/img_pages/g3_anatomi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" y="1874520"/>
            <a:ext cx="4114800" cy="4754880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4754880" y="1965960"/>
            <a:ext cx="7068312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4754880" y="1965960"/>
            <a:ext cx="706831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4" name="Shape 11"/>
          <p:cNvSpPr/>
          <p:nvPr/>
        </p:nvSpPr>
        <p:spPr>
          <a:xfrm>
            <a:off x="4892040" y="2240280"/>
            <a:ext cx="5029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5" name="Text 12"/>
          <p:cNvSpPr/>
          <p:nvPr/>
        </p:nvSpPr>
        <p:spPr>
          <a:xfrm>
            <a:off x="4892040" y="224028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5532120" y="2148840"/>
            <a:ext cx="6217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Bilgi Paneli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5532120" y="251460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Üstte yer alan panel. Proje adı, geçici no, başvuru durumu ve sağda Ön Kayıt Formu, Başvuru Önizle, Gönder butonları.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4754880" y="3383280"/>
            <a:ext cx="7068312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4754880" y="3383280"/>
            <a:ext cx="706831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0" name="Shape 17"/>
          <p:cNvSpPr/>
          <p:nvPr/>
        </p:nvSpPr>
        <p:spPr>
          <a:xfrm>
            <a:off x="4892040" y="3657600"/>
            <a:ext cx="5029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1" name="Text 18"/>
          <p:cNvSpPr/>
          <p:nvPr/>
        </p:nvSpPr>
        <p:spPr>
          <a:xfrm>
            <a:off x="4892040" y="36576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2000" dirty="0"/>
          </a:p>
        </p:txBody>
      </p:sp>
      <p:sp>
        <p:nvSpPr>
          <p:cNvPr id="22" name="Text 19"/>
          <p:cNvSpPr/>
          <p:nvPr/>
        </p:nvSpPr>
        <p:spPr>
          <a:xfrm>
            <a:off x="5532120" y="3566160"/>
            <a:ext cx="6217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Formları Listesi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5532120" y="393192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Sol panel. AGY101 formlarının başlıkları hiyerarşik olarak listelenir. Her formun yanında kayıt durumu ikonu.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4754880" y="4800600"/>
            <a:ext cx="7068312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754880" y="4800600"/>
            <a:ext cx="706831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6" name="Shape 23"/>
          <p:cNvSpPr/>
          <p:nvPr/>
        </p:nvSpPr>
        <p:spPr>
          <a:xfrm>
            <a:off x="4892040" y="5074920"/>
            <a:ext cx="502920" cy="5029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7" name="Text 24"/>
          <p:cNvSpPr/>
          <p:nvPr/>
        </p:nvSpPr>
        <p:spPr>
          <a:xfrm>
            <a:off x="4892040" y="507492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2000" dirty="0"/>
          </a:p>
        </p:txBody>
      </p:sp>
      <p:sp>
        <p:nvSpPr>
          <p:cNvPr id="28" name="Text 25"/>
          <p:cNvSpPr/>
          <p:nvPr/>
        </p:nvSpPr>
        <p:spPr>
          <a:xfrm>
            <a:off x="5532120" y="4983480"/>
            <a:ext cx="6217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Form Düzenleme Paneli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5532120" y="534924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Sağ panel. Seçilen formun içeriği burada görüntülenir, doldurulur ve 'Kaydet &amp; Devam Et' ile kaydedilir.</a:t>
            </a:r>
            <a:endParaRPr lang="en-US" sz="1100" dirty="0"/>
          </a:p>
        </p:txBody>
      </p:sp>
      <p:sp>
        <p:nvSpPr>
          <p:cNvPr id="30" name="Text 27"/>
          <p:cNvSpPr/>
          <p:nvPr/>
        </p:nvSpPr>
        <p:spPr>
          <a:xfrm>
            <a:off x="4754880" y="6309360"/>
            <a:ext cx="706831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üç panel her form için sabit kalır — sadece sağdaki içerik formdan forma değişir.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14/40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Bilgi Paneli — Üst Panel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önerisinin kimliği, durumu ve ana butonlar</a:t>
            </a:r>
            <a:endParaRPr lang="en-US" sz="1200" dirty="0"/>
          </a:p>
        </p:txBody>
      </p:sp>
      <p:pic>
        <p:nvPicPr>
          <p:cNvPr id="11" name="Image 0" descr="/home/claude/img_pages/g4_bilgi_paneli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" y="1920240"/>
            <a:ext cx="11457432" cy="1645920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219456" y="3749040"/>
            <a:ext cx="3794760" cy="26974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219456" y="3749040"/>
            <a:ext cx="37947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4" name="Shape 11"/>
          <p:cNvSpPr/>
          <p:nvPr/>
        </p:nvSpPr>
        <p:spPr>
          <a:xfrm>
            <a:off x="402336" y="3858768"/>
            <a:ext cx="457200" cy="4572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5" name="Text 12"/>
          <p:cNvSpPr/>
          <p:nvPr/>
        </p:nvSpPr>
        <p:spPr>
          <a:xfrm>
            <a:off x="402336" y="38587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996696" y="3886200"/>
            <a:ext cx="2880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 Bilgileri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402336" y="4526280"/>
            <a:ext cx="34290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Adı (A1'den düzenlenir)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Geçici Proje No (sistem verir)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BAYS Proje No (gönderim sonrası)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4197096" y="3749040"/>
            <a:ext cx="3794760" cy="26974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4197096" y="3749040"/>
            <a:ext cx="379476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0" name="Shape 17"/>
          <p:cNvSpPr/>
          <p:nvPr/>
        </p:nvSpPr>
        <p:spPr>
          <a:xfrm>
            <a:off x="4379976" y="3858768"/>
            <a:ext cx="457200" cy="45720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1" name="Text 18"/>
          <p:cNvSpPr/>
          <p:nvPr/>
        </p:nvSpPr>
        <p:spPr>
          <a:xfrm>
            <a:off x="4379976" y="38587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800" dirty="0"/>
          </a:p>
        </p:txBody>
      </p:sp>
      <p:sp>
        <p:nvSpPr>
          <p:cNvPr id="22" name="Text 19"/>
          <p:cNvSpPr/>
          <p:nvPr/>
        </p:nvSpPr>
        <p:spPr>
          <a:xfrm>
            <a:off x="4974336" y="3886200"/>
            <a:ext cx="2880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Durum Alanı</a:t>
            </a:r>
            <a:endParaRPr lang="en-US" sz="1300" dirty="0"/>
          </a:p>
        </p:txBody>
      </p:sp>
      <p:sp>
        <p:nvSpPr>
          <p:cNvPr id="23" name="Text 20"/>
          <p:cNvSpPr/>
          <p:nvPr/>
        </p:nvSpPr>
        <p:spPr>
          <a:xfrm>
            <a:off x="4379976" y="4526280"/>
            <a:ext cx="34290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Güncelleme Tarihi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 Kayıt Durumu (Yapıldı/Yapılmadı)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Durumu (Gönderildi/Revizyon)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8174736" y="3749040"/>
            <a:ext cx="3794760" cy="26974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8174736" y="3749040"/>
            <a:ext cx="379476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6" name="Shape 23"/>
          <p:cNvSpPr/>
          <p:nvPr/>
        </p:nvSpPr>
        <p:spPr>
          <a:xfrm>
            <a:off x="8357616" y="3858768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7" name="Text 24"/>
          <p:cNvSpPr/>
          <p:nvPr/>
        </p:nvSpPr>
        <p:spPr>
          <a:xfrm>
            <a:off x="8357616" y="385876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800" dirty="0"/>
          </a:p>
        </p:txBody>
      </p:sp>
      <p:sp>
        <p:nvSpPr>
          <p:cNvPr id="28" name="Text 25"/>
          <p:cNvSpPr/>
          <p:nvPr/>
        </p:nvSpPr>
        <p:spPr>
          <a:xfrm>
            <a:off x="8951976" y="3886200"/>
            <a:ext cx="28803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Düğme Paneli</a:t>
            </a:r>
            <a:endParaRPr lang="en-US" sz="1300" dirty="0"/>
          </a:p>
        </p:txBody>
      </p:sp>
      <p:sp>
        <p:nvSpPr>
          <p:cNvPr id="29" name="Text 26"/>
          <p:cNvSpPr/>
          <p:nvPr/>
        </p:nvSpPr>
        <p:spPr>
          <a:xfrm>
            <a:off x="8357616" y="4526280"/>
            <a:ext cx="34290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 Kayıt Formu çıktısı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Önizle (PDF)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GÖNDER — formlar ✓ olunca aktif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31" name="Text 28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GÖNDER butonu yalnızca tüm formların yanında ✓ ikonu olduğunda aktif olur.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Formları Listesi ve Form Durum İkonları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Sol panel — her formun yanındaki ikon kayıt durumunu gösterir</a:t>
            </a:r>
            <a:endParaRPr lang="en-US" sz="1200" dirty="0"/>
          </a:p>
        </p:txBody>
      </p:sp>
      <p:pic>
        <p:nvPicPr>
          <p:cNvPr id="11" name="Image 0" descr="/home/claude/img_pages/g5_formlar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1600" y="1874520"/>
            <a:ext cx="9445752" cy="3108960"/>
          </a:xfrm>
          <a:prstGeom prst="rect">
            <a:avLst/>
          </a:prstGeom>
        </p:spPr>
      </p:pic>
      <p:sp>
        <p:nvSpPr>
          <p:cNvPr id="12" name="Shape 9"/>
          <p:cNvSpPr/>
          <p:nvPr/>
        </p:nvSpPr>
        <p:spPr>
          <a:xfrm>
            <a:off x="338328" y="5074920"/>
            <a:ext cx="278892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338328" y="5074920"/>
            <a:ext cx="2788920" cy="36576"/>
          </a:xfrm>
          <a:prstGeom prst="rect">
            <a:avLst/>
          </a:prstGeom>
          <a:solidFill>
            <a:srgbClr val="BFBFBF"/>
          </a:solidFill>
          <a:ln/>
        </p:spPr>
      </p:sp>
      <p:sp>
        <p:nvSpPr>
          <p:cNvPr id="14" name="Text 11"/>
          <p:cNvSpPr/>
          <p:nvPr/>
        </p:nvSpPr>
        <p:spPr>
          <a:xfrm>
            <a:off x="475488" y="521208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FBFB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☐</a:t>
            </a:r>
            <a:endParaRPr lang="en-US" sz="2600" dirty="0"/>
          </a:p>
        </p:txBody>
      </p:sp>
      <p:sp>
        <p:nvSpPr>
          <p:cNvPr id="15" name="Text 12"/>
          <p:cNvSpPr/>
          <p:nvPr/>
        </p:nvSpPr>
        <p:spPr>
          <a:xfrm>
            <a:off x="1115568" y="5212080"/>
            <a:ext cx="1874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Henüz Kaydedilmemiş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475488" y="5760720"/>
            <a:ext cx="2514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 başvurudaki tüm formlar bu durumdadır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3246120" y="5074920"/>
            <a:ext cx="278892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3246120" y="5074920"/>
            <a:ext cx="278892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9" name="Text 16"/>
          <p:cNvSpPr/>
          <p:nvPr/>
        </p:nvSpPr>
        <p:spPr>
          <a:xfrm>
            <a:off x="3383280" y="521208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2600" dirty="0"/>
          </a:p>
        </p:txBody>
      </p:sp>
      <p:sp>
        <p:nvSpPr>
          <p:cNvPr id="20" name="Text 17"/>
          <p:cNvSpPr/>
          <p:nvPr/>
        </p:nvSpPr>
        <p:spPr>
          <a:xfrm>
            <a:off x="4023360" y="5212080"/>
            <a:ext cx="1874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Kaydedilmiş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3383280" y="5760720"/>
            <a:ext cx="2514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Form içeriği girilmiş ve Kaydet butonuna basılmış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6153912" y="5074920"/>
            <a:ext cx="278892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6153912" y="5074920"/>
            <a:ext cx="2788920" cy="36576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24" name="Text 21"/>
          <p:cNvSpPr/>
          <p:nvPr/>
        </p:nvSpPr>
        <p:spPr>
          <a:xfrm>
            <a:off x="6291072" y="521208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✎</a:t>
            </a:r>
            <a:endParaRPr lang="en-US" sz="2600" dirty="0"/>
          </a:p>
        </p:txBody>
      </p:sp>
      <p:sp>
        <p:nvSpPr>
          <p:cNvPr id="25" name="Text 22"/>
          <p:cNvSpPr/>
          <p:nvPr/>
        </p:nvSpPr>
        <p:spPr>
          <a:xfrm>
            <a:off x="6931152" y="5212080"/>
            <a:ext cx="1874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Revizyon İstenmiş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6291072" y="5760720"/>
            <a:ext cx="2514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Sorumlusu eksik/yanlış görüp değişiklik talep etmiş</a:t>
            </a:r>
            <a:endParaRPr lang="en-US" sz="1000" dirty="0"/>
          </a:p>
        </p:txBody>
      </p:sp>
      <p:sp>
        <p:nvSpPr>
          <p:cNvPr id="27" name="Shape 24"/>
          <p:cNvSpPr/>
          <p:nvPr/>
        </p:nvSpPr>
        <p:spPr>
          <a:xfrm>
            <a:off x="9061704" y="5074920"/>
            <a:ext cx="278892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8" name="Shape 25"/>
          <p:cNvSpPr/>
          <p:nvPr/>
        </p:nvSpPr>
        <p:spPr>
          <a:xfrm>
            <a:off x="9061704" y="5074920"/>
            <a:ext cx="278892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9" name="Text 26"/>
          <p:cNvSpPr/>
          <p:nvPr/>
        </p:nvSpPr>
        <p:spPr>
          <a:xfrm>
            <a:off x="9198864" y="521208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✎✓</a:t>
            </a:r>
            <a:endParaRPr lang="en-US" sz="2600" dirty="0"/>
          </a:p>
        </p:txBody>
      </p:sp>
      <p:sp>
        <p:nvSpPr>
          <p:cNvPr id="30" name="Text 27"/>
          <p:cNvSpPr/>
          <p:nvPr/>
        </p:nvSpPr>
        <p:spPr>
          <a:xfrm>
            <a:off x="9838944" y="5212080"/>
            <a:ext cx="1874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Revizyon Yapılmış</a:t>
            </a:r>
            <a:endParaRPr lang="en-US" sz="1200" dirty="0"/>
          </a:p>
        </p:txBody>
      </p:sp>
      <p:sp>
        <p:nvSpPr>
          <p:cNvPr id="31" name="Text 28"/>
          <p:cNvSpPr/>
          <p:nvPr/>
        </p:nvSpPr>
        <p:spPr>
          <a:xfrm>
            <a:off x="9198864" y="5760720"/>
            <a:ext cx="2514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Revizyon talebine yanıt verilip tekrar kaydedilmiş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16/40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Bazlı Ön Kayıt + E-imza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Başvurunun ön koşulu — Madde 17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566928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56692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502920" y="205740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BAZLI ÖN KAYIT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2920" y="246888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eteydeb.tubitak.gov.tr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02920" y="288036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Başvurudan önce kontrol edilmesi gerekenler: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502920" y="3246120"/>
            <a:ext cx="539496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ekip üyelerinin (yurt dışı dahil) ARBİS kaydı güncel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Öğrenim Bilgileri: YÖKSİS aktarımı + manuel lisans/lisansüstü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Uzmanlık Alanları: en az 1 faaliyet alanı + her alan için 3 anahtar kelime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Yayınlar/Eserler bölümü güncel (YÖKSİS otomatik aktarım opsiyonu mevcut)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02920" y="5486400"/>
            <a:ext cx="5394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Daha önce ön kayıt yaptırmış kuruluşlar TEKRAR ön kayıt yapmaz. Son tarih: 26.03.2026 saat 23:59.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6217920" y="1965960"/>
            <a:ext cx="5605272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17920" y="1965960"/>
            <a:ext cx="5605272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0" name="Text 18"/>
          <p:cNvSpPr/>
          <p:nvPr/>
        </p:nvSpPr>
        <p:spPr>
          <a:xfrm>
            <a:off x="6355080" y="205740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ELEKTRONİK İMZA (NES)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355080" y="2468880"/>
            <a:ext cx="5349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Kimlerden E-imza Alınır?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6355080" y="2834640"/>
            <a:ext cx="53492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Yürütücüsü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Araştırmacılar (yurt dışı HARİÇ)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Danışmanlar (yurt dışı HARİÇ)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■"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Yetkilisi/Yetkilileri (KRİTİK)</a:t>
            </a:r>
            <a:endParaRPr lang="en-US" sz="1100" dirty="0"/>
          </a:p>
          <a:p>
            <a:pPr marL="342900" indent="-342900">
              <a:spcAft>
                <a:spcPts val="3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 Sahipleri (proje ekibinde olmayan)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6355080" y="4846320"/>
            <a:ext cx="5349240" cy="1371600"/>
          </a:xfrm>
          <a:prstGeom prst="rect">
            <a:avLst/>
          </a:prstGeom>
          <a:solidFill>
            <a:srgbClr val="FFF2CC"/>
          </a:solidFill>
          <a:ln/>
        </p:spPr>
      </p:sp>
      <p:sp>
        <p:nvSpPr>
          <p:cNvPr id="24" name="Text 22"/>
          <p:cNvSpPr/>
          <p:nvPr/>
        </p:nvSpPr>
        <p:spPr>
          <a:xfrm>
            <a:off x="6492240" y="4937760"/>
            <a:ext cx="5074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MOBİL İMZA GEÇERSİZDİR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6492240" y="5303520"/>
            <a:ext cx="50749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Yalnızca Nitelikli Elektronik Sertifika (NES) kabul edilir. Çağrı kapanışına kadar geçerlilik süresinin bitmemesi garanti edilmelidir.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17/40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1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463040" y="850392"/>
            <a:ext cx="104515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 Proje Önerisi Tanımlama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274320" y="137160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Sisteme girişten sonra: Proje İşlemleri → Yeni Proje Önerisi Gönderim İşlemleri</a:t>
            </a:r>
            <a:endParaRPr lang="en-US" sz="1200" dirty="0"/>
          </a:p>
        </p:txBody>
      </p:sp>
      <p:pic>
        <p:nvPicPr>
          <p:cNvPr id="12" name="Image 0" descr="/home/claude/img_pages/g1_yeni_oneri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" y="1920240"/>
            <a:ext cx="7589520" cy="1920240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8229600" y="1920240"/>
            <a:ext cx="3593592" cy="1920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8229600" y="1920240"/>
            <a:ext cx="359359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5" name="Text 12"/>
          <p:cNvSpPr/>
          <p:nvPr/>
        </p:nvSpPr>
        <p:spPr>
          <a:xfrm>
            <a:off x="8366760" y="2011680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EKRANDA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8366760" y="2331720"/>
            <a:ext cx="333756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300"/>
              </a:spcAft>
              <a:buNone/>
            </a:pPr>
            <a:r>
              <a:rPr lang="en-US" sz="11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Sekme: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 Proje Önerisi Gönderim İşlemleri</a:t>
            </a:r>
            <a:endParaRPr lang="en-US" sz="11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Tıklama: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'+ Yeni Proje Önerisi Tanımla' butonu</a:t>
            </a:r>
            <a:endParaRPr lang="en-US" sz="11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1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Açılan diyalog: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program ve proje adı girilir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365760" y="4069080"/>
            <a:ext cx="11457432" cy="23317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365760" y="4069080"/>
            <a:ext cx="11457432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9" name="Text 16"/>
          <p:cNvSpPr/>
          <p:nvPr/>
        </p:nvSpPr>
        <p:spPr>
          <a:xfrm>
            <a:off x="502920" y="4160520"/>
            <a:ext cx="11430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EKRANDAN BAŞLAYAN HER ŞEY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502920" y="4526280"/>
            <a:ext cx="11183112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Taslak Halindeki Elektronik Proje Önerileriniz: 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henüz gönderilmemiş başvurular burada listelenir. Daha önce başlamış taslakları silmek için satır sonundaki 'Sil' butonu.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Sisteme dahil edilmiş başvurular: 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diğer sekmeden ('Başvurusu Yapılmış Projelerin Takibi ve İlgili İşlemler') izlenir.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Kota uyarısı: </a:t>
            </a: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Taslak halindeki her proje önerisi kuruluşun başvuru kotasına (1507+1501 toplam 2) sayılır.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18/40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2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463040" y="850392"/>
            <a:ext cx="104515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Program Seçimi: 1507'yi Seç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274320" y="137160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 Ekle penceresi açılır — program türü tek tıkla belirlenir</a:t>
            </a:r>
            <a:endParaRPr lang="en-US" sz="1200" dirty="0"/>
          </a:p>
        </p:txBody>
      </p:sp>
      <p:pic>
        <p:nvPicPr>
          <p:cNvPr id="12" name="Image 0" descr="/home/claude/img_pages/g2_program_secim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" y="1920240"/>
            <a:ext cx="6217920" cy="475488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6812280" y="2011680"/>
            <a:ext cx="5029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DİALOGDA YAPILACAKLAR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6812280" y="2423160"/>
            <a:ext cx="5029200" cy="1207008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6949440" y="2606040"/>
            <a:ext cx="594360" cy="59436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6" name="Text 13"/>
          <p:cNvSpPr/>
          <p:nvPr/>
        </p:nvSpPr>
        <p:spPr>
          <a:xfrm>
            <a:off x="6949440" y="26060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7680960" y="2560320"/>
            <a:ext cx="4069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Projenin Adı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680960" y="2926080"/>
            <a:ext cx="40690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Net, çağrı uyumlu, hedefi yansıtan başlık. Sonradan A1'den düzenlenebilir.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6812280" y="3794760"/>
            <a:ext cx="5029200" cy="1207008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6949440" y="3977640"/>
            <a:ext cx="594360" cy="59436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1" name="Text 18"/>
          <p:cNvSpPr/>
          <p:nvPr/>
        </p:nvSpPr>
        <p:spPr>
          <a:xfrm>
            <a:off x="6949440" y="39776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2200" dirty="0"/>
          </a:p>
        </p:txBody>
      </p:sp>
      <p:sp>
        <p:nvSpPr>
          <p:cNvPr id="22" name="Text 19"/>
          <p:cNvSpPr/>
          <p:nvPr/>
        </p:nvSpPr>
        <p:spPr>
          <a:xfrm>
            <a:off x="7680960" y="3931920"/>
            <a:ext cx="4069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 Programı: 1507</a:t>
            </a:r>
            <a:endParaRPr lang="en-US" sz="1300" dirty="0"/>
          </a:p>
        </p:txBody>
      </p:sp>
      <p:sp>
        <p:nvSpPr>
          <p:cNvPr id="23" name="Text 20"/>
          <p:cNvSpPr/>
          <p:nvPr/>
        </p:nvSpPr>
        <p:spPr>
          <a:xfrm>
            <a:off x="7680960" y="4297680"/>
            <a:ext cx="40690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Üçüncü seçenek — '1507 KOBİ Ar-Ge Başlangıç Destek Programı' radyo butonu.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6812280" y="5166360"/>
            <a:ext cx="5029200" cy="1207008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6949440" y="5349240"/>
            <a:ext cx="594360" cy="59436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6" name="Text 23"/>
          <p:cNvSpPr/>
          <p:nvPr/>
        </p:nvSpPr>
        <p:spPr>
          <a:xfrm>
            <a:off x="6949440" y="53492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2200" dirty="0"/>
          </a:p>
        </p:txBody>
      </p:sp>
      <p:sp>
        <p:nvSpPr>
          <p:cNvPr id="27" name="Text 24"/>
          <p:cNvSpPr/>
          <p:nvPr/>
        </p:nvSpPr>
        <p:spPr>
          <a:xfrm>
            <a:off x="7680960" y="5303520"/>
            <a:ext cx="4069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Ekle Butonu</a:t>
            </a:r>
            <a:endParaRPr lang="en-US" sz="1300" dirty="0"/>
          </a:p>
        </p:txBody>
      </p:sp>
      <p:sp>
        <p:nvSpPr>
          <p:cNvPr id="28" name="Text 25"/>
          <p:cNvSpPr/>
          <p:nvPr/>
        </p:nvSpPr>
        <p:spPr>
          <a:xfrm>
            <a:off x="7680960" y="5669280"/>
            <a:ext cx="40690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Taslak oluşur ve Taslak Halindeki Proje Önerileriniz listesine eklenir.</a:t>
            </a:r>
            <a:endParaRPr lang="en-US" sz="1000" dirty="0"/>
          </a:p>
        </p:txBody>
      </p:sp>
      <p:sp>
        <p:nvSpPr>
          <p:cNvPr id="29" name="Shape 26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30" name="Text 27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Yanlış program seçilirse taslak silinip yeniden oluşturulmalı — program değiştirilemez.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19/40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— Proje Öneri Bilgileri Formu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≤25 sayfa (EK-1, EK-2 hariç) · Arial 9 punto · Türkçe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5669280" cy="731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8686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365760" y="1965960"/>
            <a:ext cx="868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A1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371600" y="196596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 Bilgileri (Kuruluş Yetkilisi onaylar)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65760" y="2834640"/>
            <a:ext cx="5669280" cy="731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365760" y="2834640"/>
            <a:ext cx="8686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365760" y="2834640"/>
            <a:ext cx="868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A2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371600" y="283464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Bilgileri (KOBİ ölçeği seçimi)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365760" y="3703320"/>
            <a:ext cx="5669280" cy="731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365760" y="3703320"/>
            <a:ext cx="8686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1" name="Text 19"/>
          <p:cNvSpPr/>
          <p:nvPr/>
        </p:nvSpPr>
        <p:spPr>
          <a:xfrm>
            <a:off x="365760" y="3703320"/>
            <a:ext cx="868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371600" y="370332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Kısa Tanıtımı, Hak Sahipliği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365760" y="4572000"/>
            <a:ext cx="5669280" cy="731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365760" y="4572000"/>
            <a:ext cx="8686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5" name="Text 23"/>
          <p:cNvSpPr/>
          <p:nvPr/>
        </p:nvSpPr>
        <p:spPr>
          <a:xfrm>
            <a:off x="365760" y="4572000"/>
            <a:ext cx="868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</a:t>
            </a:r>
            <a:endParaRPr lang="en-US" sz="2200" dirty="0"/>
          </a:p>
        </p:txBody>
      </p:sp>
      <p:sp>
        <p:nvSpPr>
          <p:cNvPr id="26" name="Text 24"/>
          <p:cNvSpPr/>
          <p:nvPr/>
        </p:nvSpPr>
        <p:spPr>
          <a:xfrm>
            <a:off x="1371600" y="457200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Endüstriyel Ar-Ge İçeriği · Proje Türü · THS · Yenilikçi Yön · Çağrı Uyumu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365760" y="5440680"/>
            <a:ext cx="5669280" cy="731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365760" y="5440680"/>
            <a:ext cx="8686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9" name="Text 27"/>
          <p:cNvSpPr/>
          <p:nvPr/>
        </p:nvSpPr>
        <p:spPr>
          <a:xfrm>
            <a:off x="365760" y="5440680"/>
            <a:ext cx="868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C</a:t>
            </a:r>
            <a:endParaRPr lang="en-US" sz="2200" dirty="0"/>
          </a:p>
        </p:txBody>
      </p:sp>
      <p:sp>
        <p:nvSpPr>
          <p:cNvPr id="30" name="Text 28"/>
          <p:cNvSpPr/>
          <p:nvPr/>
        </p:nvSpPr>
        <p:spPr>
          <a:xfrm>
            <a:off x="1371600" y="544068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Planı: İş Paketleri, Yönetim, Personel, Altyapı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6153912" y="1965960"/>
            <a:ext cx="5669280" cy="731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153912" y="1965960"/>
            <a:ext cx="8686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3" name="Text 31"/>
          <p:cNvSpPr/>
          <p:nvPr/>
        </p:nvSpPr>
        <p:spPr>
          <a:xfrm>
            <a:off x="6153912" y="1965960"/>
            <a:ext cx="868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</a:t>
            </a:r>
            <a:endParaRPr lang="en-US" sz="2200" dirty="0"/>
          </a:p>
        </p:txBody>
      </p:sp>
      <p:sp>
        <p:nvSpPr>
          <p:cNvPr id="34" name="Text 32"/>
          <p:cNvSpPr/>
          <p:nvPr/>
        </p:nvSpPr>
        <p:spPr>
          <a:xfrm>
            <a:off x="7159752" y="196596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Ekonomik Yarara Dönüşebilirlik + Ticarileşme Planı (zorunlu ek)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6153912" y="2834640"/>
            <a:ext cx="5669280" cy="731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153912" y="2834640"/>
            <a:ext cx="8686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7" name="Text 35"/>
          <p:cNvSpPr/>
          <p:nvPr/>
        </p:nvSpPr>
        <p:spPr>
          <a:xfrm>
            <a:off x="6153912" y="2834640"/>
            <a:ext cx="868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</a:t>
            </a:r>
            <a:endParaRPr lang="en-US" sz="2200" dirty="0"/>
          </a:p>
        </p:txBody>
      </p:sp>
      <p:sp>
        <p:nvSpPr>
          <p:cNvPr id="38" name="Text 36"/>
          <p:cNvSpPr/>
          <p:nvPr/>
        </p:nvSpPr>
        <p:spPr>
          <a:xfrm>
            <a:off x="7159752" y="283464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Risk ve Finansman Yönetimi</a:t>
            </a:r>
            <a:endParaRPr lang="en-US" sz="1100" dirty="0"/>
          </a:p>
        </p:txBody>
      </p:sp>
      <p:sp>
        <p:nvSpPr>
          <p:cNvPr id="39" name="Shape 37"/>
          <p:cNvSpPr/>
          <p:nvPr/>
        </p:nvSpPr>
        <p:spPr>
          <a:xfrm>
            <a:off x="6153912" y="3703320"/>
            <a:ext cx="5669280" cy="731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6153912" y="3703320"/>
            <a:ext cx="8686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1" name="Text 39"/>
          <p:cNvSpPr/>
          <p:nvPr/>
        </p:nvSpPr>
        <p:spPr>
          <a:xfrm>
            <a:off x="6153912" y="3703320"/>
            <a:ext cx="868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</a:t>
            </a:r>
            <a:endParaRPr lang="en-US" sz="2200" dirty="0"/>
          </a:p>
        </p:txBody>
      </p:sp>
      <p:sp>
        <p:nvSpPr>
          <p:cNvPr id="42" name="Text 40"/>
          <p:cNvSpPr/>
          <p:nvPr/>
        </p:nvSpPr>
        <p:spPr>
          <a:xfrm>
            <a:off x="7159752" y="370332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Bütçesi (M011-M016) + Dönemsel Tablo</a:t>
            </a:r>
            <a:endParaRPr lang="en-US" sz="1100" dirty="0"/>
          </a:p>
        </p:txBody>
      </p:sp>
      <p:sp>
        <p:nvSpPr>
          <p:cNvPr id="43" name="Shape 41"/>
          <p:cNvSpPr/>
          <p:nvPr/>
        </p:nvSpPr>
        <p:spPr>
          <a:xfrm>
            <a:off x="6153912" y="4572000"/>
            <a:ext cx="5669280" cy="731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6153912" y="4572000"/>
            <a:ext cx="868680" cy="7315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5" name="Text 43"/>
          <p:cNvSpPr/>
          <p:nvPr/>
        </p:nvSpPr>
        <p:spPr>
          <a:xfrm>
            <a:off x="6153912" y="4572000"/>
            <a:ext cx="868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</a:t>
            </a:r>
            <a:endParaRPr lang="en-US" sz="2200" dirty="0"/>
          </a:p>
        </p:txBody>
      </p:sp>
      <p:sp>
        <p:nvSpPr>
          <p:cNvPr id="46" name="Text 44"/>
          <p:cNvSpPr/>
          <p:nvPr/>
        </p:nvSpPr>
        <p:spPr>
          <a:xfrm>
            <a:off x="7159752" y="457200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Ekler: Veri Yönetim Planı, Ekonomik Fizibilite, Özgeçmişler</a:t>
            </a:r>
            <a:endParaRPr lang="en-US" sz="1100" dirty="0"/>
          </a:p>
        </p:txBody>
      </p:sp>
      <p:sp>
        <p:nvSpPr>
          <p:cNvPr id="47" name="Shape 45"/>
          <p:cNvSpPr/>
          <p:nvPr/>
        </p:nvSpPr>
        <p:spPr>
          <a:xfrm>
            <a:off x="6153912" y="5440680"/>
            <a:ext cx="5669280" cy="731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6153912" y="5440680"/>
            <a:ext cx="868680" cy="7315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49" name="Text 47"/>
          <p:cNvSpPr/>
          <p:nvPr/>
        </p:nvSpPr>
        <p:spPr>
          <a:xfrm>
            <a:off x="6153912" y="5440680"/>
            <a:ext cx="868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→</a:t>
            </a:r>
            <a:endParaRPr lang="en-US" sz="2200" dirty="0"/>
          </a:p>
        </p:txBody>
      </p:sp>
      <p:sp>
        <p:nvSpPr>
          <p:cNvPr id="50" name="Text 48"/>
          <p:cNvSpPr/>
          <p:nvPr/>
        </p:nvSpPr>
        <p:spPr>
          <a:xfrm>
            <a:off x="7159752" y="5440680"/>
            <a:ext cx="4572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TÜBİTAK'A GÖNDER (e-imza ile)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365760" y="6446520"/>
            <a:ext cx="114574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Form bölümleri sırayla doldurulmak zorunda değil ama A1 onaylanmadan B-G bölümlerine geçilemez.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1507 Programı — Amaç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Madde 1 — Uygulama Esasları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1371600" y="2103120"/>
            <a:ext cx="9445752" cy="169164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12" name="Text 10"/>
          <p:cNvSpPr/>
          <p:nvPr/>
        </p:nvSpPr>
        <p:spPr>
          <a:xfrm>
            <a:off x="1645920" y="2240280"/>
            <a:ext cx="8897112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KOBİ ölçeğindeki sermaye şirketlerinin proje esaslı Ar-Ge ve yenilik faaliyetlerine özendirilmesi, sistematik proje yapabilme yetkinliğinin kazandırılması ve uluslararası rekabet güçlerinin artırılması için ilk beş projelerinin (en az ikisi ortaklı olmak kaydıyla) geri ödemesiz olarak desteklenmesidir.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371600" y="3931920"/>
            <a:ext cx="94457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sektör ve teknoloji alanlarında firmaların teknolojik rekabet gücünü artıracak Ar-Ge ve yenilik projeleri desteklenir.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06908" y="4572000"/>
            <a:ext cx="36576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06908" y="4572000"/>
            <a:ext cx="365760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6" name="Shape 14"/>
          <p:cNvSpPr/>
          <p:nvPr/>
        </p:nvSpPr>
        <p:spPr>
          <a:xfrm>
            <a:off x="589788" y="4736592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7" name="Text 15"/>
          <p:cNvSpPr/>
          <p:nvPr/>
        </p:nvSpPr>
        <p:spPr>
          <a:xfrm>
            <a:off x="589788" y="473659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184148" y="475488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İlk 5 Proje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89788" y="5303520"/>
            <a:ext cx="32918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KOBİ'nin 1507 kapsamında desteklenebilecek proje sayısı 5 ile sınırlıdır.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4265676" y="4572000"/>
            <a:ext cx="36576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265676" y="4572000"/>
            <a:ext cx="365760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2" name="Shape 20"/>
          <p:cNvSpPr/>
          <p:nvPr/>
        </p:nvSpPr>
        <p:spPr>
          <a:xfrm>
            <a:off x="4448556" y="4736592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3" name="Text 21"/>
          <p:cNvSpPr/>
          <p:nvPr/>
        </p:nvSpPr>
        <p:spPr>
          <a:xfrm>
            <a:off x="4448556" y="473659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5042916" y="475488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Sistematik Ar-Ge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4448556" y="5303520"/>
            <a:ext cx="32918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Firma Ar-Ge yapabilme yeteneğini ve kurumsal süreçlerini geliştirir.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8124444" y="4572000"/>
            <a:ext cx="36576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8124444" y="4572000"/>
            <a:ext cx="365760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8" name="Shape 26"/>
          <p:cNvSpPr/>
          <p:nvPr/>
        </p:nvSpPr>
        <p:spPr>
          <a:xfrm>
            <a:off x="8307324" y="4736592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9" name="Text 27"/>
          <p:cNvSpPr/>
          <p:nvPr/>
        </p:nvSpPr>
        <p:spPr>
          <a:xfrm>
            <a:off x="8307324" y="473659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8901684" y="475488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1501'e Mezuniyet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8307324" y="5303520"/>
            <a:ext cx="32918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Başarıyla tamamlananlar daha büyük projelerle 1501'e başvurmaya hazır olur.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20/40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3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463040" y="850392"/>
            <a:ext cx="104515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Bölüm A — Ön Bilgi, Kuruluş, Tanıtım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274320" y="137160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A1 onaylanmadan B-G bölümlerine geçilemez · Kuruluş Yetkilisi e-imzası şart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219456" y="2011680"/>
            <a:ext cx="3794760" cy="4160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219456" y="2011680"/>
            <a:ext cx="37947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4" name="Shape 12"/>
          <p:cNvSpPr/>
          <p:nvPr/>
        </p:nvSpPr>
        <p:spPr>
          <a:xfrm>
            <a:off x="402336" y="2148840"/>
            <a:ext cx="640080" cy="5029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5" name="Text 13"/>
          <p:cNvSpPr/>
          <p:nvPr/>
        </p:nvSpPr>
        <p:spPr>
          <a:xfrm>
            <a:off x="402336" y="2148840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A1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1133856" y="2194560"/>
            <a:ext cx="2697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 Bilgileri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402336" y="2788920"/>
            <a:ext cx="342900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ID ve taslak numarası</a:t>
            </a:r>
            <a:endParaRPr lang="en-US" sz="11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Programın son başvuru tarihi</a:t>
            </a:r>
            <a:endParaRPr lang="en-US" sz="11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süreci için son tarih</a:t>
            </a:r>
            <a:endParaRPr lang="en-US" sz="11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Programı genel açıklaması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02336" y="5440680"/>
            <a:ext cx="3429000" cy="0"/>
          </a:xfrm>
          <a:prstGeom prst="line">
            <a:avLst/>
          </a:prstGeom>
          <a:noFill/>
          <a:ln w="6350">
            <a:solidFill>
              <a:srgbClr val="1B3C6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02336" y="5532120"/>
            <a:ext cx="3429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Firma Kullanıcısı doldurur → Kuruluş Yetkilisi e-imza ile onaylar.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197096" y="2011680"/>
            <a:ext cx="3794760" cy="4160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197096" y="2011680"/>
            <a:ext cx="379476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2" name="Shape 20"/>
          <p:cNvSpPr/>
          <p:nvPr/>
        </p:nvSpPr>
        <p:spPr>
          <a:xfrm>
            <a:off x="4379976" y="2148840"/>
            <a:ext cx="640080" cy="50292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3" name="Text 21"/>
          <p:cNvSpPr/>
          <p:nvPr/>
        </p:nvSpPr>
        <p:spPr>
          <a:xfrm>
            <a:off x="4379976" y="2148840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A2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5111496" y="2194560"/>
            <a:ext cx="2697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Bilgileri</a:t>
            </a:r>
            <a:endParaRPr lang="en-US" sz="1500" dirty="0"/>
          </a:p>
        </p:txBody>
      </p:sp>
      <p:sp>
        <p:nvSpPr>
          <p:cNvPr id="25" name="Text 23"/>
          <p:cNvSpPr/>
          <p:nvPr/>
        </p:nvSpPr>
        <p:spPr>
          <a:xfrm>
            <a:off x="4379976" y="2788920"/>
            <a:ext cx="342900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KOBİ ölçeği (Mikro/Küçük/Orta)</a:t>
            </a:r>
            <a:endParaRPr lang="en-US" sz="11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Vergi numarası, adres, iletişim</a:t>
            </a:r>
            <a:endParaRPr lang="en-US" sz="11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Ortaklık yapısı</a:t>
            </a:r>
            <a:endParaRPr lang="en-US" sz="11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yetkilisi/yetkilileri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4379976" y="5440680"/>
            <a:ext cx="3429000" cy="0"/>
          </a:xfrm>
          <a:prstGeom prst="line">
            <a:avLst/>
          </a:prstGeom>
          <a:noFill/>
          <a:ln w="6350">
            <a:solidFill>
              <a:srgbClr val="548235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379976" y="5532120"/>
            <a:ext cx="3429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tarihindeki ölçek esastır. Sonradan değişse de destek devam eder.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8174736" y="2011680"/>
            <a:ext cx="3794760" cy="4160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8174736" y="2011680"/>
            <a:ext cx="3794760" cy="36576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30" name="Shape 28"/>
          <p:cNvSpPr/>
          <p:nvPr/>
        </p:nvSpPr>
        <p:spPr>
          <a:xfrm>
            <a:off x="8357616" y="2148840"/>
            <a:ext cx="640080" cy="502920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31" name="Text 29"/>
          <p:cNvSpPr/>
          <p:nvPr/>
        </p:nvSpPr>
        <p:spPr>
          <a:xfrm>
            <a:off x="8357616" y="2148840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A3</a:t>
            </a:r>
            <a:endParaRPr lang="en-US" sz="1800" dirty="0"/>
          </a:p>
        </p:txBody>
      </p:sp>
      <p:sp>
        <p:nvSpPr>
          <p:cNvPr id="32" name="Text 30"/>
          <p:cNvSpPr/>
          <p:nvPr/>
        </p:nvSpPr>
        <p:spPr>
          <a:xfrm>
            <a:off x="9089136" y="2194560"/>
            <a:ext cx="2697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Kısa Tanıtımı</a:t>
            </a:r>
            <a:endParaRPr lang="en-US" sz="1500" dirty="0"/>
          </a:p>
        </p:txBody>
      </p:sp>
      <p:sp>
        <p:nvSpPr>
          <p:cNvPr id="33" name="Text 31"/>
          <p:cNvSpPr/>
          <p:nvPr/>
        </p:nvSpPr>
        <p:spPr>
          <a:xfrm>
            <a:off x="8357616" y="2788920"/>
            <a:ext cx="3429000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ARBİS'ten gelen kişisel bilgi kontrolü</a:t>
            </a:r>
            <a:endParaRPr lang="en-US" sz="11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Yürütücünün kadrosunun bulunduğu kuruluş</a:t>
            </a:r>
            <a:endParaRPr lang="en-US" sz="11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İdari görev (yoksa 'görev yok')</a:t>
            </a:r>
            <a:endParaRPr lang="en-US" sz="1100" dirty="0"/>
          </a:p>
          <a:p>
            <a:pPr marL="342900" indent="-342900">
              <a:spcAft>
                <a:spcPts val="5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 Sahipliği Oranı (1–100)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8357616" y="5440680"/>
            <a:ext cx="3429000" cy="0"/>
          </a:xfrm>
          <a:prstGeom prst="line">
            <a:avLst/>
          </a:prstGeom>
          <a:noFill/>
          <a:ln w="6350">
            <a:solidFill>
              <a:srgbClr val="BF8F0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8357616" y="5532120"/>
            <a:ext cx="3429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A3 hakemin ilk izlenimini şekillendirir — net problem tanımı, somut çıktı, ölçülebilir hedef.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365760" y="6446520"/>
            <a:ext cx="11457432" cy="292608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37" name="Text 35"/>
          <p:cNvSpPr/>
          <p:nvPr/>
        </p:nvSpPr>
        <p:spPr>
          <a:xfrm>
            <a:off x="365760" y="6446520"/>
            <a:ext cx="114574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A1 onaylanmadan diğer bölümlere giriş yapılamaz. E-imza süresi çağrı kapanışına kadar dolmamalı.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21/40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4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463040" y="850392"/>
            <a:ext cx="104515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Bölüm B — Endüstriyel Ar-Ge İçeriği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274320" y="137160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AGY201'in 1. boyutu: Ar-Ge içeriği + teknoloji düzeyi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65760" y="1965960"/>
            <a:ext cx="379476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65760" y="1965960"/>
            <a:ext cx="37947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4" name="Text 12"/>
          <p:cNvSpPr/>
          <p:nvPr/>
        </p:nvSpPr>
        <p:spPr>
          <a:xfrm>
            <a:off x="502920" y="2057400"/>
            <a:ext cx="3611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B/8.1 PROJE TÜRÜ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502920" y="2606040"/>
            <a:ext cx="352044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02920" y="2606040"/>
            <a:ext cx="91440" cy="7772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685800" y="2715768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Temel Araştırma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85800" y="3044952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 Hazırlık Seviyesi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2697480" y="278892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1–3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02920" y="3566160"/>
            <a:ext cx="352044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02920" y="3566160"/>
            <a:ext cx="91440" cy="7772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2" name="Text 20"/>
          <p:cNvSpPr/>
          <p:nvPr/>
        </p:nvSpPr>
        <p:spPr>
          <a:xfrm>
            <a:off x="685800" y="3675888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Uygulamalı Araştırma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85800" y="4005072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 Hazırlık Seviyesi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2697480" y="374904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3–6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02920" y="4526280"/>
            <a:ext cx="352044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02920" y="4526280"/>
            <a:ext cx="91440" cy="7772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7" name="Text 25"/>
          <p:cNvSpPr/>
          <p:nvPr/>
        </p:nvSpPr>
        <p:spPr>
          <a:xfrm>
            <a:off x="685800" y="4636008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Deneysel Geliştirme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685800" y="4965192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 Hazırlık Seviyesi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2697480" y="4709160"/>
            <a:ext cx="1280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6–9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02920" y="5669280"/>
            <a:ext cx="3611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SBB projelerinde THS istenmez — 'Hayır' seçilir.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4297680" y="1965960"/>
            <a:ext cx="379476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4297680" y="1965960"/>
            <a:ext cx="379476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33" name="Text 31"/>
          <p:cNvSpPr/>
          <p:nvPr/>
        </p:nvSpPr>
        <p:spPr>
          <a:xfrm>
            <a:off x="4434840" y="2057400"/>
            <a:ext cx="3611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B/8.4 DİSİPLİN TİPİ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4434840" y="2606040"/>
            <a:ext cx="352044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4434840" y="2606040"/>
            <a:ext cx="91440" cy="77724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36" name="Text 34"/>
          <p:cNvSpPr/>
          <p:nvPr/>
        </p:nvSpPr>
        <p:spPr>
          <a:xfrm>
            <a:off x="4617720" y="2697480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 Disiplinli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4617720" y="2990088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 disiplin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4434840" y="3566160"/>
            <a:ext cx="352044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4434840" y="3566160"/>
            <a:ext cx="91440" cy="77724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40" name="Text 38"/>
          <p:cNvSpPr/>
          <p:nvPr/>
        </p:nvSpPr>
        <p:spPr>
          <a:xfrm>
            <a:off x="4617720" y="3657600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Çok Disiplinli</a:t>
            </a:r>
            <a:endParaRPr lang="en-US" sz="1200" dirty="0"/>
          </a:p>
        </p:txBody>
      </p:sp>
      <p:sp>
        <p:nvSpPr>
          <p:cNvPr id="41" name="Text 39"/>
          <p:cNvSpPr/>
          <p:nvPr/>
        </p:nvSpPr>
        <p:spPr>
          <a:xfrm>
            <a:off x="4617720" y="3950208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 ana + en az 1 tamamlayıcı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4434840" y="4526280"/>
            <a:ext cx="352044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4434840" y="4526280"/>
            <a:ext cx="91440" cy="77724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44" name="Text 42"/>
          <p:cNvSpPr/>
          <p:nvPr/>
        </p:nvSpPr>
        <p:spPr>
          <a:xfrm>
            <a:off x="4617720" y="4617720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Disiplinlerarası</a:t>
            </a:r>
            <a:endParaRPr lang="en-US" sz="1200" dirty="0"/>
          </a:p>
        </p:txBody>
      </p:sp>
      <p:sp>
        <p:nvSpPr>
          <p:cNvPr id="45" name="Text 43"/>
          <p:cNvSpPr/>
          <p:nvPr/>
        </p:nvSpPr>
        <p:spPr>
          <a:xfrm>
            <a:off x="4617720" y="4910328"/>
            <a:ext cx="3291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az 2 ana disiplin</a:t>
            </a:r>
            <a:endParaRPr lang="en-US" sz="1000" dirty="0"/>
          </a:p>
        </p:txBody>
      </p:sp>
      <p:sp>
        <p:nvSpPr>
          <p:cNvPr id="46" name="Text 44"/>
          <p:cNvSpPr/>
          <p:nvPr/>
        </p:nvSpPr>
        <p:spPr>
          <a:xfrm>
            <a:off x="4434840" y="5669280"/>
            <a:ext cx="36118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disiplin için: 1+ faaliyet alanı · alan başına 3 anahtar kelime.</a:t>
            </a:r>
            <a:endParaRPr lang="en-US" sz="1000" dirty="0"/>
          </a:p>
        </p:txBody>
      </p:sp>
      <p:sp>
        <p:nvSpPr>
          <p:cNvPr id="47" name="Shape 45"/>
          <p:cNvSpPr/>
          <p:nvPr/>
        </p:nvSpPr>
        <p:spPr>
          <a:xfrm>
            <a:off x="8229600" y="1965960"/>
            <a:ext cx="3593592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8229600" y="1965960"/>
            <a:ext cx="3593592" cy="36576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49" name="Text 47"/>
          <p:cNvSpPr/>
          <p:nvPr/>
        </p:nvSpPr>
        <p:spPr>
          <a:xfrm>
            <a:off x="8366760" y="2057400"/>
            <a:ext cx="3337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ÖNCELİKLİ ALAN UYUMU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8366760" y="2468880"/>
            <a:ext cx="33375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Konusu Uyumu zorunlu alandır — TÜBİTAK 2024-2025 Ar-Ge ve Yenilik Konu Başlıkları'ndan birisiyle uyum açıklanır.</a:t>
            </a:r>
            <a:endParaRPr lang="en-US" sz="1100" dirty="0"/>
          </a:p>
        </p:txBody>
      </p:sp>
      <p:sp>
        <p:nvSpPr>
          <p:cNvPr id="51" name="Shape 49"/>
          <p:cNvSpPr/>
          <p:nvPr/>
        </p:nvSpPr>
        <p:spPr>
          <a:xfrm>
            <a:off x="8366760" y="3794760"/>
            <a:ext cx="3337560" cy="2514600"/>
          </a:xfrm>
          <a:prstGeom prst="rect">
            <a:avLst/>
          </a:prstGeom>
          <a:solidFill>
            <a:srgbClr val="FFF2CC"/>
          </a:solidFill>
          <a:ln/>
        </p:spPr>
      </p:sp>
      <p:sp>
        <p:nvSpPr>
          <p:cNvPr id="52" name="Text 50"/>
          <p:cNvSpPr/>
          <p:nvPr/>
        </p:nvSpPr>
        <p:spPr>
          <a:xfrm>
            <a:off x="8458200" y="3886200"/>
            <a:ext cx="3154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+5 EK PUAN ALANLARI</a:t>
            </a:r>
            <a:endParaRPr lang="en-US" sz="1100" dirty="0"/>
          </a:p>
        </p:txBody>
      </p:sp>
      <p:sp>
        <p:nvSpPr>
          <p:cNvPr id="53" name="Text 51"/>
          <p:cNvSpPr/>
          <p:nvPr/>
        </p:nvSpPr>
        <p:spPr>
          <a:xfrm>
            <a:off x="8458200" y="4251960"/>
            <a:ext cx="315468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Afet Öncesi / Sırası / Sonrası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12. Kalkınma Planı Kilit Teknoloji Alanları</a:t>
            </a:r>
            <a:endParaRPr lang="en-US" sz="1100" dirty="0"/>
          </a:p>
        </p:txBody>
      </p:sp>
      <p:sp>
        <p:nvSpPr>
          <p:cNvPr id="54" name="Text 52"/>
          <p:cNvSpPr/>
          <p:nvPr/>
        </p:nvSpPr>
        <p:spPr>
          <a:xfrm>
            <a:off x="8458200" y="5669280"/>
            <a:ext cx="31546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Birden fazla alanla uyum açıklanabilir; ek puan tek seferdir.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22/40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B/8.3 Teknoloji Hazırlık Seviyesi (THS)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Soru Seti her TRL seviyesi için ortalama tamamlanma yüzdesi hesaplar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566928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56692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502920" y="205740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HESAPLAMA METODOLOJİSİ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02920" y="2468880"/>
            <a:ext cx="5394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TRL seviyesindeki sorular için 6 seçenek: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502920" y="2880360"/>
            <a:ext cx="411480" cy="31089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6" name="Text 14"/>
          <p:cNvSpPr/>
          <p:nvPr/>
        </p:nvSpPr>
        <p:spPr>
          <a:xfrm>
            <a:off x="502920" y="2880360"/>
            <a:ext cx="411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1005840" y="2898648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Başlanmadı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502920" y="3264408"/>
            <a:ext cx="411480" cy="31089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9" name="Text 17"/>
          <p:cNvSpPr/>
          <p:nvPr/>
        </p:nvSpPr>
        <p:spPr>
          <a:xfrm>
            <a:off x="502920" y="3264408"/>
            <a:ext cx="411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1005840" y="3282696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 Başlandı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502920" y="3648456"/>
            <a:ext cx="411480" cy="31089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2" name="Text 20"/>
          <p:cNvSpPr/>
          <p:nvPr/>
        </p:nvSpPr>
        <p:spPr>
          <a:xfrm>
            <a:off x="502920" y="3648456"/>
            <a:ext cx="411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1005840" y="3666744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Az ilerleme kaydedildi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502920" y="4032504"/>
            <a:ext cx="411480" cy="31089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5" name="Text 23"/>
          <p:cNvSpPr/>
          <p:nvPr/>
        </p:nvSpPr>
        <p:spPr>
          <a:xfrm>
            <a:off x="502920" y="4032504"/>
            <a:ext cx="411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1005840" y="4050792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Çalışmaların yarısı tamamlandı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502920" y="4416552"/>
            <a:ext cx="411480" cy="31089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8" name="Text 26"/>
          <p:cNvSpPr/>
          <p:nvPr/>
        </p:nvSpPr>
        <p:spPr>
          <a:xfrm>
            <a:off x="502920" y="4416552"/>
            <a:ext cx="411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1005840" y="4434840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Büyük bölümü tamamlandı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502920" y="4800600"/>
            <a:ext cx="411480" cy="31089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1" name="Text 29"/>
          <p:cNvSpPr/>
          <p:nvPr/>
        </p:nvSpPr>
        <p:spPr>
          <a:xfrm>
            <a:off x="502920" y="4800600"/>
            <a:ext cx="4114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1005840" y="4818888"/>
            <a:ext cx="4846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Tamamlandı</a:t>
            </a:r>
            <a:endParaRPr lang="en-US" sz="1100" dirty="0"/>
          </a:p>
        </p:txBody>
      </p:sp>
      <p:sp>
        <p:nvSpPr>
          <p:cNvPr id="33" name="Shape 31"/>
          <p:cNvSpPr/>
          <p:nvPr/>
        </p:nvSpPr>
        <p:spPr>
          <a:xfrm>
            <a:off x="502920" y="5349240"/>
            <a:ext cx="5394960" cy="91440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34" name="Text 32"/>
          <p:cNvSpPr/>
          <p:nvPr/>
        </p:nvSpPr>
        <p:spPr>
          <a:xfrm>
            <a:off x="640080" y="5440680"/>
            <a:ext cx="5166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Ortalama Tamamlanma Yüzdesi ≥ 80 olan son TRL seviyesi → Projenin THS'si kabul edilir.</a:t>
            </a:r>
            <a:endParaRPr lang="en-US" sz="1200" dirty="0"/>
          </a:p>
        </p:txBody>
      </p:sp>
      <p:sp>
        <p:nvSpPr>
          <p:cNvPr id="35" name="Shape 33"/>
          <p:cNvSpPr/>
          <p:nvPr/>
        </p:nvSpPr>
        <p:spPr>
          <a:xfrm>
            <a:off x="6217920" y="1965960"/>
            <a:ext cx="5605272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217920" y="1965960"/>
            <a:ext cx="5605272" cy="36576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37" name="Text 35"/>
          <p:cNvSpPr/>
          <p:nvPr/>
        </p:nvSpPr>
        <p:spPr>
          <a:xfrm>
            <a:off x="6355080" y="2057400"/>
            <a:ext cx="5349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THS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6355080" y="2468880"/>
            <a:ext cx="53492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anındaki teknoloji durumu. Soru setine cevaplar 'Yürütülen Proje Dışında Tamamlanmıştır' olarak işaretlenir.</a:t>
            </a:r>
            <a:endParaRPr lang="en-US" sz="1200" dirty="0"/>
          </a:p>
        </p:txBody>
      </p:sp>
      <p:sp>
        <p:nvSpPr>
          <p:cNvPr id="39" name="Shape 37"/>
          <p:cNvSpPr/>
          <p:nvPr/>
        </p:nvSpPr>
        <p:spPr>
          <a:xfrm>
            <a:off x="6217920" y="4206240"/>
            <a:ext cx="5605272" cy="21945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6217920" y="4206240"/>
            <a:ext cx="5605272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41" name="Text 39"/>
          <p:cNvSpPr/>
          <p:nvPr/>
        </p:nvSpPr>
        <p:spPr>
          <a:xfrm>
            <a:off x="6355080" y="4297680"/>
            <a:ext cx="5349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HEDEFLENEN THS</a:t>
            </a:r>
            <a:endParaRPr lang="en-US" sz="1100" dirty="0"/>
          </a:p>
        </p:txBody>
      </p:sp>
      <p:sp>
        <p:nvSpPr>
          <p:cNvPr id="42" name="Text 40"/>
          <p:cNvSpPr/>
          <p:nvPr/>
        </p:nvSpPr>
        <p:spPr>
          <a:xfrm>
            <a:off x="6355080" y="4663440"/>
            <a:ext cx="53492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sonunda ulaşılacak teknoloji düzeyi. Mevcuttan en az 1 seviye yüksek olmalı, gerekçesi detaylı sunulmalıdır.</a:t>
            </a:r>
            <a:endParaRPr lang="en-US" sz="1200" dirty="0"/>
          </a:p>
        </p:txBody>
      </p:sp>
      <p:sp>
        <p:nvSpPr>
          <p:cNvPr id="43" name="Text 41"/>
          <p:cNvSpPr/>
          <p:nvPr/>
        </p:nvSpPr>
        <p:spPr>
          <a:xfrm>
            <a:off x="6355080" y="5897880"/>
            <a:ext cx="5349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Hedef ≤ Mevcut ise proje 'Ar-Ge tamamlanmış' gerekçesiyle reddedilir.</a:t>
            </a:r>
            <a:endParaRPr lang="en-US" sz="1000" dirty="0"/>
          </a:p>
        </p:txBody>
      </p:sp>
      <p:sp>
        <p:nvSpPr>
          <p:cNvPr id="44" name="Text 42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Soru Setleri: 5 farklı sektör — Genel-Mühendislik · Yazılım · Sağlık-Tanı · Sağlık-İlaç-Tedavi · Biyomedikal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23/40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TRL Seviyeleri — Temel Araştırmadan Ürünleşmeye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TRL 1-3: Temel · TRL 4-6: Uygulamalı · TRL 7-9: Ürünleşme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374904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594360" cy="12344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365760" y="1965960"/>
            <a:ext cx="5943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1097280" y="2084832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Temel Bilimsel Araştırmalar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1097280" y="2560320"/>
            <a:ext cx="2880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Hipotez formüle edildi, bilimsel prensipler tanımlandı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4279392" y="1965960"/>
            <a:ext cx="374904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279392" y="1965960"/>
            <a:ext cx="594360" cy="12344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8" name="Text 16"/>
          <p:cNvSpPr/>
          <p:nvPr/>
        </p:nvSpPr>
        <p:spPr>
          <a:xfrm>
            <a:off x="4279392" y="1965960"/>
            <a:ext cx="5943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2600" dirty="0"/>
          </a:p>
        </p:txBody>
      </p:sp>
      <p:sp>
        <p:nvSpPr>
          <p:cNvPr id="19" name="Text 17"/>
          <p:cNvSpPr/>
          <p:nvPr/>
        </p:nvSpPr>
        <p:spPr>
          <a:xfrm>
            <a:off x="5010912" y="2084832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 Konsepti Tasarımı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010912" y="2560320"/>
            <a:ext cx="2880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Potansiyel uygulamalar tanımlandı, teorik tasarım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8193024" y="1965960"/>
            <a:ext cx="374904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8193024" y="1965960"/>
            <a:ext cx="594360" cy="12344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3" name="Text 21"/>
          <p:cNvSpPr/>
          <p:nvPr/>
        </p:nvSpPr>
        <p:spPr>
          <a:xfrm>
            <a:off x="8193024" y="1965960"/>
            <a:ext cx="5943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2600" dirty="0"/>
          </a:p>
        </p:txBody>
      </p:sp>
      <p:sp>
        <p:nvSpPr>
          <p:cNvPr id="24" name="Text 22"/>
          <p:cNvSpPr/>
          <p:nvPr/>
        </p:nvSpPr>
        <p:spPr>
          <a:xfrm>
            <a:off x="8924544" y="2084832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Teknolojinin Yapılabilirliği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8924544" y="2560320"/>
            <a:ext cx="2880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Proof of concept · model/simülasyon · fiziki gösterim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365760" y="3364992"/>
            <a:ext cx="374904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365760" y="3364992"/>
            <a:ext cx="594360" cy="12344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8" name="Text 26"/>
          <p:cNvSpPr/>
          <p:nvPr/>
        </p:nvSpPr>
        <p:spPr>
          <a:xfrm>
            <a:off x="365760" y="3364992"/>
            <a:ext cx="5943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2600" dirty="0"/>
          </a:p>
        </p:txBody>
      </p:sp>
      <p:sp>
        <p:nvSpPr>
          <p:cNvPr id="29" name="Text 27"/>
          <p:cNvSpPr/>
          <p:nvPr/>
        </p:nvSpPr>
        <p:spPr>
          <a:xfrm>
            <a:off x="1097280" y="3483864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Lab Ortamında Bileşen Gerçekleme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1097280" y="3959352"/>
            <a:ext cx="2880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Bileşenler entegre edildi, laboratuvarda doğrulandı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4279392" y="3364992"/>
            <a:ext cx="374904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4279392" y="3364992"/>
            <a:ext cx="594360" cy="12344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3" name="Text 31"/>
          <p:cNvSpPr/>
          <p:nvPr/>
        </p:nvSpPr>
        <p:spPr>
          <a:xfrm>
            <a:off x="4279392" y="3364992"/>
            <a:ext cx="5943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</a:t>
            </a:r>
            <a:endParaRPr lang="en-US" sz="2600" dirty="0"/>
          </a:p>
        </p:txBody>
      </p:sp>
      <p:sp>
        <p:nvSpPr>
          <p:cNvPr id="34" name="Text 32"/>
          <p:cNvSpPr/>
          <p:nvPr/>
        </p:nvSpPr>
        <p:spPr>
          <a:xfrm>
            <a:off x="5010912" y="3483864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Simüle Ortamda Bileşen Doğrulama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5010912" y="3959352"/>
            <a:ext cx="2880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Benzetimli ortamda test ve gerçeklendi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8193024" y="3364992"/>
            <a:ext cx="374904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8193024" y="3364992"/>
            <a:ext cx="594360" cy="12344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8" name="Text 36"/>
          <p:cNvSpPr/>
          <p:nvPr/>
        </p:nvSpPr>
        <p:spPr>
          <a:xfrm>
            <a:off x="8193024" y="3364992"/>
            <a:ext cx="5943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</a:t>
            </a:r>
            <a:endParaRPr lang="en-US" sz="2600" dirty="0"/>
          </a:p>
        </p:txBody>
      </p:sp>
      <p:sp>
        <p:nvSpPr>
          <p:cNvPr id="39" name="Text 37"/>
          <p:cNvSpPr/>
          <p:nvPr/>
        </p:nvSpPr>
        <p:spPr>
          <a:xfrm>
            <a:off x="8924544" y="3483864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Prototip Tasarımı + Sim. Doğrulama</a:t>
            </a:r>
            <a:endParaRPr lang="en-US" sz="1100" dirty="0"/>
          </a:p>
        </p:txBody>
      </p:sp>
      <p:sp>
        <p:nvSpPr>
          <p:cNvPr id="40" name="Text 38"/>
          <p:cNvSpPr/>
          <p:nvPr/>
        </p:nvSpPr>
        <p:spPr>
          <a:xfrm>
            <a:off x="8924544" y="3959352"/>
            <a:ext cx="2880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Prototip simüle ortamda test edildi</a:t>
            </a:r>
            <a:endParaRPr lang="en-US" sz="900" dirty="0"/>
          </a:p>
        </p:txBody>
      </p:sp>
      <p:sp>
        <p:nvSpPr>
          <p:cNvPr id="41" name="Shape 39"/>
          <p:cNvSpPr/>
          <p:nvPr/>
        </p:nvSpPr>
        <p:spPr>
          <a:xfrm>
            <a:off x="365760" y="4764024"/>
            <a:ext cx="374904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365760" y="4764024"/>
            <a:ext cx="594360" cy="12344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3" name="Text 41"/>
          <p:cNvSpPr/>
          <p:nvPr/>
        </p:nvSpPr>
        <p:spPr>
          <a:xfrm>
            <a:off x="365760" y="4764024"/>
            <a:ext cx="5943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7</a:t>
            </a:r>
            <a:endParaRPr lang="en-US" sz="2600" dirty="0"/>
          </a:p>
        </p:txBody>
      </p:sp>
      <p:sp>
        <p:nvSpPr>
          <p:cNvPr id="44" name="Text 42"/>
          <p:cNvSpPr/>
          <p:nvPr/>
        </p:nvSpPr>
        <p:spPr>
          <a:xfrm>
            <a:off x="1097280" y="4882896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Gerçek Ortamda Prototip Doğrulama</a:t>
            </a:r>
            <a:endParaRPr lang="en-US" sz="1100" dirty="0"/>
          </a:p>
        </p:txBody>
      </p:sp>
      <p:sp>
        <p:nvSpPr>
          <p:cNvPr id="45" name="Text 43"/>
          <p:cNvSpPr/>
          <p:nvPr/>
        </p:nvSpPr>
        <p:spPr>
          <a:xfrm>
            <a:off x="1097280" y="5358384"/>
            <a:ext cx="2880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Operasyonel ortamda fiziki gösterim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4279392" y="4764024"/>
            <a:ext cx="374904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4279392" y="4764024"/>
            <a:ext cx="594360" cy="12344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8" name="Text 46"/>
          <p:cNvSpPr/>
          <p:nvPr/>
        </p:nvSpPr>
        <p:spPr>
          <a:xfrm>
            <a:off x="4279392" y="4764024"/>
            <a:ext cx="5943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8</a:t>
            </a:r>
            <a:endParaRPr lang="en-US" sz="2600" dirty="0"/>
          </a:p>
        </p:txBody>
      </p:sp>
      <p:sp>
        <p:nvSpPr>
          <p:cNvPr id="49" name="Text 47"/>
          <p:cNvSpPr/>
          <p:nvPr/>
        </p:nvSpPr>
        <p:spPr>
          <a:xfrm>
            <a:off x="5010912" y="4882896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Gerçek Ortam Performans Değer.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5010912" y="5358384"/>
            <a:ext cx="2880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Geliştirme süreci tamamlandı, test ve değerlendirme</a:t>
            </a:r>
            <a:endParaRPr lang="en-US" sz="900" dirty="0"/>
          </a:p>
        </p:txBody>
      </p:sp>
      <p:sp>
        <p:nvSpPr>
          <p:cNvPr id="51" name="Shape 49"/>
          <p:cNvSpPr/>
          <p:nvPr/>
        </p:nvSpPr>
        <p:spPr>
          <a:xfrm>
            <a:off x="8193024" y="4764024"/>
            <a:ext cx="3749040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8193024" y="4764024"/>
            <a:ext cx="594360" cy="12344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53" name="Text 51"/>
          <p:cNvSpPr/>
          <p:nvPr/>
        </p:nvSpPr>
        <p:spPr>
          <a:xfrm>
            <a:off x="8193024" y="4764024"/>
            <a:ext cx="5943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9</a:t>
            </a:r>
            <a:endParaRPr lang="en-US" sz="2600" dirty="0"/>
          </a:p>
        </p:txBody>
      </p:sp>
      <p:sp>
        <p:nvSpPr>
          <p:cNvPr id="54" name="Text 52"/>
          <p:cNvSpPr/>
          <p:nvPr/>
        </p:nvSpPr>
        <p:spPr>
          <a:xfrm>
            <a:off x="8924544" y="4882896"/>
            <a:ext cx="2880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Başarıyla Performans Gösterimi</a:t>
            </a:r>
            <a:endParaRPr lang="en-US" sz="1100" dirty="0"/>
          </a:p>
        </p:txBody>
      </p:sp>
      <p:sp>
        <p:nvSpPr>
          <p:cNvPr id="55" name="Text 53"/>
          <p:cNvSpPr/>
          <p:nvPr/>
        </p:nvSpPr>
        <p:spPr>
          <a:xfrm>
            <a:off x="8924544" y="5358384"/>
            <a:ext cx="2880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Operasyonel ortamda kullanıma alındı</a:t>
            </a:r>
            <a:endParaRPr lang="en-US" sz="900" dirty="0"/>
          </a:p>
        </p:txBody>
      </p:sp>
      <p:sp>
        <p:nvSpPr>
          <p:cNvPr id="56" name="Text 54"/>
          <p:cNvSpPr/>
          <p:nvPr/>
        </p:nvSpPr>
        <p:spPr>
          <a:xfrm>
            <a:off x="365760" y="6217920"/>
            <a:ext cx="114574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Kaynak: TÜBİTAK Teknolojik Hazırlık Seviyesi Belirleme Soru Seti · Soru setine cevaplar Mevcut THS ve Hedeflenen THS'yi otomatik hesaplar.</a:t>
            </a: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24/40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B/8.5 Yenilikçi ve Özgün Yönler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Oslo Kılavuzu sınıflandırması · yenilik beyanı teknik karşılaştırmayla desteklenir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566928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566928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3" name="Text 11"/>
          <p:cNvSpPr/>
          <p:nvPr/>
        </p:nvSpPr>
        <p:spPr>
          <a:xfrm>
            <a:off x="502920" y="205740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OSLO KILAVUZU YENİLİK TÜRLERİ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02920" y="2560320"/>
            <a:ext cx="411480" cy="41148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5" name="Text 13"/>
          <p:cNvSpPr/>
          <p:nvPr/>
        </p:nvSpPr>
        <p:spPr>
          <a:xfrm>
            <a:off x="502920" y="256032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005840" y="2578608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Teknolojik açıdan YENİ ÜRÜN geliştirme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3182112"/>
            <a:ext cx="411480" cy="41148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8" name="Text 16"/>
          <p:cNvSpPr/>
          <p:nvPr/>
        </p:nvSpPr>
        <p:spPr>
          <a:xfrm>
            <a:off x="502920" y="3182112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005840" y="320040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Teknolojik SÜREÇ yeniliği (yeni üretim tekniği)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502920" y="3803904"/>
            <a:ext cx="411480" cy="41148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1" name="Text 19"/>
          <p:cNvSpPr/>
          <p:nvPr/>
        </p:nvSpPr>
        <p:spPr>
          <a:xfrm>
            <a:off x="502920" y="380390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005840" y="3822192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ürünün ÖNEMLİ DERECEDE iyileştirilmesi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502920" y="4425696"/>
            <a:ext cx="411480" cy="41148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4" name="Text 22"/>
          <p:cNvSpPr/>
          <p:nvPr/>
        </p:nvSpPr>
        <p:spPr>
          <a:xfrm>
            <a:off x="502920" y="4425696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1005840" y="4443984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Ürün KALİTE / STANDARDININ yükseltilmesi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502920" y="5047488"/>
            <a:ext cx="411480" cy="41148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7" name="Text 25"/>
          <p:cNvSpPr/>
          <p:nvPr/>
        </p:nvSpPr>
        <p:spPr>
          <a:xfrm>
            <a:off x="502920" y="5047488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1005840" y="5065776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MALİYET DÜŞÜRÜCÜ yeni teknik / yöntem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502920" y="5669280"/>
            <a:ext cx="411480" cy="41148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30" name="Text 28"/>
          <p:cNvSpPr/>
          <p:nvPr/>
        </p:nvSpPr>
        <p:spPr>
          <a:xfrm>
            <a:off x="502920" y="566928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1005840" y="5687568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Sektörel / ulusal İLK OLMA niteliği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6217920" y="1965960"/>
            <a:ext cx="5605272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217920" y="1965960"/>
            <a:ext cx="5605272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34" name="Text 32"/>
          <p:cNvSpPr/>
          <p:nvPr/>
        </p:nvSpPr>
        <p:spPr>
          <a:xfrm>
            <a:off x="6355080" y="205740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YENİLİK SAYILMAYANLAR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6355080" y="2514600"/>
            <a:ext cx="534924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Yalnızca renk / dekorasyon / estetik değişiklikler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Tekrarlanan, rutin geliştirme faaliyetleri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teknolojinin doğrudan satın alınması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Piyasadaki örneklerin birebir kopyası</a:t>
            </a:r>
            <a:endParaRPr lang="en-US" sz="1100" dirty="0"/>
          </a:p>
        </p:txBody>
      </p:sp>
      <p:sp>
        <p:nvSpPr>
          <p:cNvPr id="36" name="Shape 34"/>
          <p:cNvSpPr/>
          <p:nvPr/>
        </p:nvSpPr>
        <p:spPr>
          <a:xfrm>
            <a:off x="6217920" y="4206240"/>
            <a:ext cx="5605272" cy="21945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217920" y="4206240"/>
            <a:ext cx="5605272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38" name="Text 36"/>
          <p:cNvSpPr/>
          <p:nvPr/>
        </p:nvSpPr>
        <p:spPr>
          <a:xfrm>
            <a:off x="6355080" y="429768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HAKEME KARŞI SAVUNMA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6355080" y="4709160"/>
            <a:ext cx="534924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çözümlerle teknik karşılaştırma tablosu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Patent / literatür araştırması ile farklılık beyanı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Ölçülebilir performans iyileştirmeleri (%, kat)</a:t>
            </a:r>
            <a:endParaRPr lang="en-US" sz="11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Sektörel ilk olma beyanını veri ile destekleme</a:t>
            </a:r>
            <a:endParaRPr lang="en-US" sz="1100" dirty="0"/>
          </a:p>
        </p:txBody>
      </p:sp>
      <p:sp>
        <p:nvSpPr>
          <p:cNvPr id="40" name="Shape 38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41" name="Text 39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'Daha iyi', 'daha verimli' gibi soyut ifadeler değil — sayı, kat, yüzde ile somut beyan istenir.</a:t>
            </a:r>
            <a:endParaRPr lang="en-US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25/40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5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463040" y="850392"/>
            <a:ext cx="104515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Bölüm C — İş Planı (İş Paketleri)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274320" y="137160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Form Düzenleme Paneli üzerinden İş Paketi ekleme, Ara Çıktı tanımlama</a:t>
            </a:r>
            <a:endParaRPr lang="en-US" sz="1200" dirty="0"/>
          </a:p>
        </p:txBody>
      </p:sp>
      <p:pic>
        <p:nvPicPr>
          <p:cNvPr id="12" name="Image 0" descr="/home/claude/img_pages/g6_form_paneli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" y="1920240"/>
            <a:ext cx="6400800" cy="3154680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6903720" y="1920240"/>
            <a:ext cx="4919472" cy="3154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6903720" y="1920240"/>
            <a:ext cx="49194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5" name="Text 12"/>
          <p:cNvSpPr/>
          <p:nvPr/>
        </p:nvSpPr>
        <p:spPr>
          <a:xfrm>
            <a:off x="7040880" y="2011680"/>
            <a:ext cx="473659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ÜÇ ÖNEMLİ BUTON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7040880" y="2423160"/>
            <a:ext cx="457200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7040880" y="2423160"/>
            <a:ext cx="91440" cy="71323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8" name="Text 15"/>
          <p:cNvSpPr/>
          <p:nvPr/>
        </p:nvSpPr>
        <p:spPr>
          <a:xfrm>
            <a:off x="7178040" y="2496312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İş Paketi Ekle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7178040" y="2788920"/>
            <a:ext cx="4434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Yeni İP (sıra no proje gönderiminde atanır)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7040880" y="3246120"/>
            <a:ext cx="457200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7040880" y="3246120"/>
            <a:ext cx="91440" cy="71323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2" name="Text 19"/>
          <p:cNvSpPr/>
          <p:nvPr/>
        </p:nvSpPr>
        <p:spPr>
          <a:xfrm>
            <a:off x="7178040" y="3319272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 Çıktı Ekle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7178040" y="3611880"/>
            <a:ext cx="4434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süresince oluşacak ara çıktıları tanımla</a:t>
            </a:r>
            <a:endParaRPr lang="en-US" sz="1000" dirty="0"/>
          </a:p>
        </p:txBody>
      </p:sp>
      <p:sp>
        <p:nvSpPr>
          <p:cNvPr id="24" name="Shape 21"/>
          <p:cNvSpPr/>
          <p:nvPr/>
        </p:nvSpPr>
        <p:spPr>
          <a:xfrm>
            <a:off x="7040880" y="4069080"/>
            <a:ext cx="457200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7040880" y="4069080"/>
            <a:ext cx="91440" cy="713232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6" name="Text 23"/>
          <p:cNvSpPr/>
          <p:nvPr/>
        </p:nvSpPr>
        <p:spPr>
          <a:xfrm>
            <a:off x="7178040" y="4142232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Kaydet &amp; Devam Et</a:t>
            </a:r>
            <a:endParaRPr lang="en-US" sz="1200" dirty="0"/>
          </a:p>
        </p:txBody>
      </p:sp>
      <p:sp>
        <p:nvSpPr>
          <p:cNvPr id="27" name="Text 24"/>
          <p:cNvSpPr/>
          <p:nvPr/>
        </p:nvSpPr>
        <p:spPr>
          <a:xfrm>
            <a:off x="7178040" y="4434840"/>
            <a:ext cx="4434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Form içeriğini kaydet, sıradaki forma geç</a:t>
            </a:r>
            <a:endParaRPr lang="en-US" sz="1000" dirty="0"/>
          </a:p>
        </p:txBody>
      </p:sp>
      <p:sp>
        <p:nvSpPr>
          <p:cNvPr id="28" name="Shape 25"/>
          <p:cNvSpPr/>
          <p:nvPr/>
        </p:nvSpPr>
        <p:spPr>
          <a:xfrm>
            <a:off x="365760" y="5212080"/>
            <a:ext cx="11457432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365760" y="5212080"/>
            <a:ext cx="11457432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30" name="Text 27"/>
          <p:cNvSpPr/>
          <p:nvPr/>
        </p:nvSpPr>
        <p:spPr>
          <a:xfrm>
            <a:off x="502920" y="5303520"/>
            <a:ext cx="11430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İŞ PAKETİ İÇİN DOLDURULACAK ALANLAR</a:t>
            </a:r>
            <a:endParaRPr lang="en-US" sz="1100" dirty="0"/>
          </a:p>
        </p:txBody>
      </p:sp>
      <p:sp>
        <p:nvSpPr>
          <p:cNvPr id="31" name="Text 28"/>
          <p:cNvSpPr/>
          <p:nvPr/>
        </p:nvSpPr>
        <p:spPr>
          <a:xfrm>
            <a:off x="594360" y="5669280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Başlama-Bitiş</a:t>
            </a:r>
            <a:endParaRPr lang="en-US" sz="1200" dirty="0"/>
          </a:p>
        </p:txBody>
      </p:sp>
      <p:sp>
        <p:nvSpPr>
          <p:cNvPr id="32" name="Text 29"/>
          <p:cNvSpPr/>
          <p:nvPr/>
        </p:nvSpPr>
        <p:spPr>
          <a:xfrm>
            <a:off x="594360" y="594360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 bazlı (1. ay – 6. ay vb.)</a:t>
            </a:r>
            <a:endParaRPr lang="en-US" sz="1000" dirty="0"/>
          </a:p>
        </p:txBody>
      </p:sp>
      <p:sp>
        <p:nvSpPr>
          <p:cNvPr id="33" name="Text 30"/>
          <p:cNvSpPr/>
          <p:nvPr/>
        </p:nvSpPr>
        <p:spPr>
          <a:xfrm>
            <a:off x="4480560" y="5669280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Sorumlu Personel</a:t>
            </a:r>
            <a:endParaRPr lang="en-US" sz="1200" dirty="0"/>
          </a:p>
        </p:txBody>
      </p:sp>
      <p:sp>
        <p:nvSpPr>
          <p:cNvPr id="34" name="Text 31"/>
          <p:cNvSpPr/>
          <p:nvPr/>
        </p:nvSpPr>
        <p:spPr>
          <a:xfrm>
            <a:off x="4480560" y="594360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İP'yi yöneten ekip üyesi</a:t>
            </a:r>
            <a:endParaRPr lang="en-US" sz="1000" dirty="0"/>
          </a:p>
        </p:txBody>
      </p:sp>
      <p:sp>
        <p:nvSpPr>
          <p:cNvPr id="35" name="Text 32"/>
          <p:cNvSpPr/>
          <p:nvPr/>
        </p:nvSpPr>
        <p:spPr>
          <a:xfrm>
            <a:off x="8366760" y="5669280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Başarı Kriteri</a:t>
            </a:r>
            <a:endParaRPr lang="en-US" sz="1200" dirty="0"/>
          </a:p>
        </p:txBody>
      </p:sp>
      <p:sp>
        <p:nvSpPr>
          <p:cNvPr id="36" name="Text 33"/>
          <p:cNvSpPr/>
          <p:nvPr/>
        </p:nvSpPr>
        <p:spPr>
          <a:xfrm>
            <a:off x="8366760" y="5943600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İP'nin tamamlandığını gösterecek ölçülebilir kriter</a:t>
            </a:r>
            <a:endParaRPr lang="en-US" sz="1000" dirty="0"/>
          </a:p>
        </p:txBody>
      </p:sp>
      <p:sp>
        <p:nvSpPr>
          <p:cNvPr id="37" name="Shape 34"/>
          <p:cNvSpPr/>
          <p:nvPr/>
        </p:nvSpPr>
        <p:spPr>
          <a:xfrm>
            <a:off x="365760" y="6629400"/>
            <a:ext cx="11457432" cy="18288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38" name="Text 35"/>
          <p:cNvSpPr/>
          <p:nvPr/>
        </p:nvSpPr>
        <p:spPr>
          <a:xfrm>
            <a:off x="365760" y="6629400"/>
            <a:ext cx="1145743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Bursiyer kategorisi yok — üniversiteden alınacak Ar-Ge hizmeti M014 altında bütçelenir.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26/40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9" name="Text 7"/>
          <p:cNvSpPr/>
          <p:nvPr/>
        </p:nvSpPr>
        <p:spPr>
          <a:xfrm>
            <a:off x="274320" y="868680"/>
            <a:ext cx="10515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ADIM 6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463040" y="850392"/>
            <a:ext cx="104515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Bölüm D — Ekonomik Yarar ve Ticarileşme Planı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274320" y="137160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AGY201'in 3. boyutu: Ekonomik yarara dönüşebilirlik · TP zorunlu ek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65760" y="1965960"/>
            <a:ext cx="566928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65760" y="1965960"/>
            <a:ext cx="566928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4" name="Text 12"/>
          <p:cNvSpPr/>
          <p:nvPr/>
        </p:nvSpPr>
        <p:spPr>
          <a:xfrm>
            <a:off x="502920" y="205740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TİCARİLEŞME PLANI (ZORUNLU EK)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02920" y="246888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çıktısının nasıl ekonomik değere dönüşeceğini gösterir.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502920" y="2971800"/>
            <a:ext cx="228600" cy="50292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7" name="Text 15"/>
          <p:cNvSpPr/>
          <p:nvPr/>
        </p:nvSpPr>
        <p:spPr>
          <a:xfrm>
            <a:off x="868680" y="299008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Pazar Analizi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68680" y="324612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Hedef pazar büyüklüğü, büyüme oranı, segmentasyon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502920" y="3611880"/>
            <a:ext cx="228600" cy="50292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0" name="Text 18"/>
          <p:cNvSpPr/>
          <p:nvPr/>
        </p:nvSpPr>
        <p:spPr>
          <a:xfrm>
            <a:off x="868680" y="363016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Rakip Analizi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868680" y="388620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Yerli + yabancı rakipler, alternatif çözümler, fiyat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502920" y="4251960"/>
            <a:ext cx="228600" cy="50292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3" name="Text 21"/>
          <p:cNvSpPr/>
          <p:nvPr/>
        </p:nvSpPr>
        <p:spPr>
          <a:xfrm>
            <a:off x="868680" y="427024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Müşteri İhtiyacı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68680" y="452628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Hangi sorunu çözüyor, niye bu çözüm tercih edilecek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502920" y="4892040"/>
            <a:ext cx="228600" cy="50292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6" name="Text 24"/>
          <p:cNvSpPr/>
          <p:nvPr/>
        </p:nvSpPr>
        <p:spPr>
          <a:xfrm>
            <a:off x="868680" y="491032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 Strateji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868680" y="516636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Üretim, dağıtım, satış kanalı, fiyatlandırma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502920" y="5532120"/>
            <a:ext cx="228600" cy="50292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9" name="Text 27"/>
          <p:cNvSpPr/>
          <p:nvPr/>
        </p:nvSpPr>
        <p:spPr>
          <a:xfrm>
            <a:off x="868680" y="555040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Gelir Projeksiyonu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868680" y="58064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İlk 5 yıl gelir, maliyet, karlılık öngörüsü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6217920" y="1965960"/>
            <a:ext cx="5605272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217920" y="196596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3" name="Text 31"/>
          <p:cNvSpPr/>
          <p:nvPr/>
        </p:nvSpPr>
        <p:spPr>
          <a:xfrm>
            <a:off x="6355080" y="205740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EKONOMİK YARARA DÖNÜŞEBİLİRLİK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6355080" y="2468880"/>
            <a:ext cx="5349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3 alt başlıkta değerlendirir: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6355080" y="2926080"/>
            <a:ext cx="534924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355080" y="2926080"/>
            <a:ext cx="91440" cy="7772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7" name="Text 35"/>
          <p:cNvSpPr/>
          <p:nvPr/>
        </p:nvSpPr>
        <p:spPr>
          <a:xfrm>
            <a:off x="6537960" y="3017520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Yapılabilirlik</a:t>
            </a:r>
            <a:endParaRPr lang="en-US" sz="1200" dirty="0"/>
          </a:p>
        </p:txBody>
      </p:sp>
      <p:sp>
        <p:nvSpPr>
          <p:cNvPr id="38" name="Text 36"/>
          <p:cNvSpPr/>
          <p:nvPr/>
        </p:nvSpPr>
        <p:spPr>
          <a:xfrm>
            <a:off x="6537960" y="3310128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Teknik, ekonomik ve yasal açıdan gerçekleştirilebilir mi?</a:t>
            </a:r>
            <a:endParaRPr lang="en-US" sz="1100" dirty="0"/>
          </a:p>
        </p:txBody>
      </p:sp>
      <p:sp>
        <p:nvSpPr>
          <p:cNvPr id="39" name="Shape 37"/>
          <p:cNvSpPr/>
          <p:nvPr/>
        </p:nvSpPr>
        <p:spPr>
          <a:xfrm>
            <a:off x="6355080" y="3794760"/>
            <a:ext cx="534924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6355080" y="3794760"/>
            <a:ext cx="91440" cy="7772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1" name="Text 39"/>
          <p:cNvSpPr/>
          <p:nvPr/>
        </p:nvSpPr>
        <p:spPr>
          <a:xfrm>
            <a:off x="6537960" y="3886200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Endüstriyel Uygulama</a:t>
            </a:r>
            <a:endParaRPr lang="en-US" sz="1200" dirty="0"/>
          </a:p>
        </p:txBody>
      </p:sp>
      <p:sp>
        <p:nvSpPr>
          <p:cNvPr id="42" name="Text 40"/>
          <p:cNvSpPr/>
          <p:nvPr/>
        </p:nvSpPr>
        <p:spPr>
          <a:xfrm>
            <a:off x="6537960" y="4178808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Çıktı seri üretime veya ticari ürün/sürece dönüşebilir mi?</a:t>
            </a:r>
            <a:endParaRPr lang="en-US" sz="1100" dirty="0"/>
          </a:p>
        </p:txBody>
      </p:sp>
      <p:sp>
        <p:nvSpPr>
          <p:cNvPr id="43" name="Shape 41"/>
          <p:cNvSpPr/>
          <p:nvPr/>
        </p:nvSpPr>
        <p:spPr>
          <a:xfrm>
            <a:off x="6355080" y="4663440"/>
            <a:ext cx="5349240" cy="777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6355080" y="4663440"/>
            <a:ext cx="91440" cy="77724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5" name="Text 43"/>
          <p:cNvSpPr/>
          <p:nvPr/>
        </p:nvSpPr>
        <p:spPr>
          <a:xfrm>
            <a:off x="6537960" y="4754880"/>
            <a:ext cx="5120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Pazar Potansiyeli</a:t>
            </a:r>
            <a:endParaRPr lang="en-US" sz="1200" dirty="0"/>
          </a:p>
        </p:txBody>
      </p:sp>
      <p:sp>
        <p:nvSpPr>
          <p:cNvPr id="46" name="Text 44"/>
          <p:cNvSpPr/>
          <p:nvPr/>
        </p:nvSpPr>
        <p:spPr>
          <a:xfrm>
            <a:off x="6537960" y="5047488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Hedef pazarda gerçek talep var mı? Rekabet avantajı net mi?</a:t>
            </a:r>
            <a:endParaRPr lang="en-US" sz="1100" dirty="0"/>
          </a:p>
        </p:txBody>
      </p:sp>
      <p:sp>
        <p:nvSpPr>
          <p:cNvPr id="47" name="Text 45"/>
          <p:cNvSpPr/>
          <p:nvPr/>
        </p:nvSpPr>
        <p:spPr>
          <a:xfrm>
            <a:off x="6355080" y="5760720"/>
            <a:ext cx="5349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Ar-Ge tamamlanmış / hizmet alımıyla yapılacak projeler ekonomik yarara dönüşmediği gerekçesiyle reddedilir.</a:t>
            </a:r>
            <a:endParaRPr lang="en-US" sz="1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27/40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Bölüm E — Risk ve Finansman Yönetimi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risk için: Tanım × Olasılık × Etki × B Planı · %25 kuruluş katkısı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566928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566928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3" name="Text 11"/>
          <p:cNvSpPr/>
          <p:nvPr/>
        </p:nvSpPr>
        <p:spPr>
          <a:xfrm>
            <a:off x="502920" y="205740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RİSK YÖNETİMİ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94360" y="2606040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5" name="Text 13"/>
          <p:cNvSpPr/>
          <p:nvPr/>
        </p:nvSpPr>
        <p:spPr>
          <a:xfrm>
            <a:off x="594360" y="26060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234440" y="2606040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Risk Tanımı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1234440" y="2880360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Spesifik, ölçülebilir, projeyle doğrudan ilgili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594360" y="3474720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9" name="Text 17"/>
          <p:cNvSpPr/>
          <p:nvPr/>
        </p:nvSpPr>
        <p:spPr>
          <a:xfrm>
            <a:off x="594360" y="34747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234440" y="3474720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Olasılık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1234440" y="3749040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Düşük / Orta / Yüksek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594360" y="4343400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3" name="Text 21"/>
          <p:cNvSpPr/>
          <p:nvPr/>
        </p:nvSpPr>
        <p:spPr>
          <a:xfrm>
            <a:off x="594360" y="43434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234440" y="4343400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Etki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1234440" y="4617720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Süre, bütçe, kapsam üzerindeki potansiyel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594360" y="5212080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7" name="Text 25"/>
          <p:cNvSpPr/>
          <p:nvPr/>
        </p:nvSpPr>
        <p:spPr>
          <a:xfrm>
            <a:off x="594360" y="5212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234440" y="5212080"/>
            <a:ext cx="46634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 Planı / Aksiyon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1234440" y="5486400"/>
            <a:ext cx="466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Riski azaltacak veya gerçekleştiğinde uygulanacak strateji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6217920" y="1965960"/>
            <a:ext cx="5605272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17920" y="196596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2" name="Text 30"/>
          <p:cNvSpPr/>
          <p:nvPr/>
        </p:nvSpPr>
        <p:spPr>
          <a:xfrm>
            <a:off x="6355080" y="205740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FİNANSMAN YÖNETİMİ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6355080" y="2468880"/>
            <a:ext cx="5349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%25 </a:t>
            </a: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katkısı (toplam bütçenin)</a:t>
            </a:r>
            <a:endParaRPr lang="en-US" sz="3200" dirty="0"/>
          </a:p>
        </p:txBody>
      </p:sp>
      <p:sp>
        <p:nvSpPr>
          <p:cNvPr id="34" name="Text 32"/>
          <p:cNvSpPr/>
          <p:nvPr/>
        </p:nvSpPr>
        <p:spPr>
          <a:xfrm>
            <a:off x="6355080" y="3063240"/>
            <a:ext cx="5349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Kuruluşun bu katkıyı nasıl sağlayacağı (öz kaynak / kredi / yatırımcı) açıklanır. Banka ödemesi şart.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6217920" y="4206240"/>
            <a:ext cx="5605272" cy="21945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217920" y="4206240"/>
            <a:ext cx="5605272" cy="36576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37" name="Text 35"/>
          <p:cNvSpPr/>
          <p:nvPr/>
        </p:nvSpPr>
        <p:spPr>
          <a:xfrm>
            <a:off x="6355080" y="429768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DİĞER PROJELERLE ÖRTÜŞME</a:t>
            </a:r>
            <a:endParaRPr lang="en-US" sz="1200" dirty="0"/>
          </a:p>
        </p:txBody>
      </p:sp>
      <p:sp>
        <p:nvSpPr>
          <p:cNvPr id="38" name="Text 36"/>
          <p:cNvSpPr/>
          <p:nvPr/>
        </p:nvSpPr>
        <p:spPr>
          <a:xfrm>
            <a:off x="6355080" y="4709160"/>
            <a:ext cx="53492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Kuruluşun veya yürütücünün TÜBİTAK ya da diğer kaynaklardan desteklenen projelerinden farkı açıklanmalı.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6355080" y="5440680"/>
            <a:ext cx="53492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Aynı içerikle birden fazla başvuru, başvuru hakkının ihlali sayılır.</a:t>
            </a:r>
            <a:endParaRPr lang="en-US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28/40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Bölüm F — Bütçe Kuralları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Oransal destek · yerli malı katkısı · banka ödeme · 3.500.000 TL üst sınır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5605272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594360" y="2148840"/>
            <a:ext cx="52395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Oransal Destek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594360" y="2560320"/>
            <a:ext cx="5239512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Seri üretimde veya başka projelerde kullanılacak alet/teçhizat oransal olarak desteklenir; proje süresince kullanım oranı esas alınır.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153912" y="1965960"/>
            <a:ext cx="5605272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153912" y="196596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6382512" y="2148840"/>
            <a:ext cx="52395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Yerli Malı Katkısı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6382512" y="2560320"/>
            <a:ext cx="5239512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Sanayi Bakanlığı 13/09/2014 tebliği kapsamında Yerli Malı Belgeli alımlarda destek oranına +15 puan eklenir.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365760" y="4206240"/>
            <a:ext cx="5605272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365760" y="420624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1" name="Text 19"/>
          <p:cNvSpPr/>
          <p:nvPr/>
        </p:nvSpPr>
        <p:spPr>
          <a:xfrm>
            <a:off x="594360" y="4389120"/>
            <a:ext cx="52395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Banka Ödemesi Şart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594360" y="4800600"/>
            <a:ext cx="5239512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harcamalar banka aracılığıyla. Şirket kredi kartı = banka ödemesi. Nakit / kasa ödemeleri desteklenmez.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6153912" y="4206240"/>
            <a:ext cx="5605272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153912" y="420624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5" name="Text 23"/>
          <p:cNvSpPr/>
          <p:nvPr/>
        </p:nvSpPr>
        <p:spPr>
          <a:xfrm>
            <a:off x="6382512" y="4389120"/>
            <a:ext cx="523951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Bütçe Üst Sınırı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6382512" y="4800600"/>
            <a:ext cx="5239512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Toplam proje bütçesi 3.500.000 TL'yi geçemez. Aşan başvurular reddedilir veya azaltılarak kabul edilir.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65760" y="6355080"/>
            <a:ext cx="11457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Mali Müşavirlik gideri (AGY500) ayrıca bütçeye eklenir; AGY101/AGY301 hazırlama ücretleri desteklenmez.</a:t>
            </a:r>
            <a:endParaRPr lang="en-US" sz="11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29/40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Bölüm G — Ekler ve TÜBİTAK'a Gönderim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Manuel + otomatik ekler · Önizle · Gönder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566928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566928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3" name="Text 11"/>
          <p:cNvSpPr/>
          <p:nvPr/>
        </p:nvSpPr>
        <p:spPr>
          <a:xfrm>
            <a:off x="502920" y="205740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MANUEL EKLENECEK BELGELER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02920" y="2651760"/>
            <a:ext cx="137160" cy="13716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5" name="Text 13"/>
          <p:cNvSpPr/>
          <p:nvPr/>
        </p:nvSpPr>
        <p:spPr>
          <a:xfrm>
            <a:off x="777240" y="260604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Veri Yönetim Planı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777240" y="2880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Açık Bilim Politikası gereği zorunlu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502920" y="3383280"/>
            <a:ext cx="137160" cy="13716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8" name="Text 16"/>
          <p:cNvSpPr/>
          <p:nvPr/>
        </p:nvSpPr>
        <p:spPr>
          <a:xfrm>
            <a:off x="777240" y="333756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Planı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777240" y="361188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Bölüm D ekinde sunulur (zorunlu)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502920" y="4114800"/>
            <a:ext cx="137160" cy="13716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1" name="Text 19"/>
          <p:cNvSpPr/>
          <p:nvPr/>
        </p:nvSpPr>
        <p:spPr>
          <a:xfrm>
            <a:off x="777240" y="406908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Ekonomik Fizibilite Raporu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777240" y="434340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Pazar, gelir-maliyet projeksiyonu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502920" y="4846320"/>
            <a:ext cx="137160" cy="13716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4" name="Text 22"/>
          <p:cNvSpPr/>
          <p:nvPr/>
        </p:nvSpPr>
        <p:spPr>
          <a:xfrm>
            <a:off x="777240" y="480060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EK-1 Kaynaklar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777240" y="507492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Metin ile ilişkilendirilmiş kaynakça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502920" y="5577840"/>
            <a:ext cx="137160" cy="13716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7" name="Text 25"/>
          <p:cNvSpPr/>
          <p:nvPr/>
        </p:nvSpPr>
        <p:spPr>
          <a:xfrm>
            <a:off x="777240" y="5532120"/>
            <a:ext cx="4937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EK-2 Bütçe Gerekçesi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777240" y="580644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Detaylı alt tablolar ile</a:t>
            </a:r>
            <a:endParaRPr lang="en-US" sz="1000" dirty="0"/>
          </a:p>
        </p:txBody>
      </p:sp>
      <p:sp>
        <p:nvSpPr>
          <p:cNvPr id="29" name="Shape 27"/>
          <p:cNvSpPr/>
          <p:nvPr/>
        </p:nvSpPr>
        <p:spPr>
          <a:xfrm>
            <a:off x="6217920" y="1965960"/>
            <a:ext cx="5605272" cy="26060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17920" y="196596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1" name="Text 29"/>
          <p:cNvSpPr/>
          <p:nvPr/>
        </p:nvSpPr>
        <p:spPr>
          <a:xfrm>
            <a:off x="6355080" y="205740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OTOMATİK OLUŞAN BELGELER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6355080" y="2514600"/>
            <a:ext cx="53492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Özgeçmişler (ARBİS'ten)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EK-3 Diğer Projeler / Yayınlar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Fikri Mülkiyet Hak Sahipliği Protokolü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Önerisi PDF (Başvuru Önizle)</a:t>
            </a:r>
            <a:endParaRPr lang="en-US" sz="1200" dirty="0"/>
          </a:p>
        </p:txBody>
      </p:sp>
      <p:sp>
        <p:nvSpPr>
          <p:cNvPr id="33" name="Shape 31"/>
          <p:cNvSpPr/>
          <p:nvPr/>
        </p:nvSpPr>
        <p:spPr>
          <a:xfrm>
            <a:off x="6217920" y="4754880"/>
            <a:ext cx="5605272" cy="164592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34" name="Text 32"/>
          <p:cNvSpPr/>
          <p:nvPr/>
        </p:nvSpPr>
        <p:spPr>
          <a:xfrm>
            <a:off x="6355080" y="4892040"/>
            <a:ext cx="5349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kern="0" spc="5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TÜBİTAK'A GÖNDER</a:t>
            </a:r>
            <a:endParaRPr lang="en-US" sz="2200" dirty="0"/>
          </a:p>
        </p:txBody>
      </p:sp>
      <p:sp>
        <p:nvSpPr>
          <p:cNvPr id="35" name="Text 33"/>
          <p:cNvSpPr/>
          <p:nvPr/>
        </p:nvSpPr>
        <p:spPr>
          <a:xfrm>
            <a:off x="6355080" y="5394960"/>
            <a:ext cx="5349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formların yanında ✓ olmalı · Proje ekibi + Kuruluş Yetkilisi e-imza akışı</a:t>
            </a:r>
            <a:endParaRPr lang="en-US" sz="1100" dirty="0"/>
          </a:p>
        </p:txBody>
      </p:sp>
      <p:sp>
        <p:nvSpPr>
          <p:cNvPr id="36" name="Text 34"/>
          <p:cNvSpPr/>
          <p:nvPr/>
        </p:nvSpPr>
        <p:spPr>
          <a:xfrm>
            <a:off x="6355080" y="589788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2C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tarih: 30.03.2026 · 23:59</a:t>
            </a:r>
            <a:endParaRPr lang="en-US" sz="1300" dirty="0"/>
          </a:p>
        </p:txBody>
      </p:sp>
      <p:sp>
        <p:nvSpPr>
          <p:cNvPr id="37" name="Shape 35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38" name="Text 36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kapanışına 1 hafta kala gönderim öneriyoruz — son gün e-imza yığılması sistem hatası riski taşır.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Program Kapsamı — Başvuru Hakkı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Madde 14 — Yalnızca KOBİ ölçeğindeki sermaye şirketleri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20240"/>
            <a:ext cx="5669280" cy="44805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20240"/>
            <a:ext cx="566928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3" name="Text 11"/>
          <p:cNvSpPr/>
          <p:nvPr/>
        </p:nvSpPr>
        <p:spPr>
          <a:xfrm>
            <a:off x="502920" y="201168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BAŞVURABİLİR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502920" y="242316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KOBİ ölçeğindeki sermaye şirketleri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02920" y="2926080"/>
            <a:ext cx="539496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Türkiye'de yerleşik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Firma düzeyinde katma değer yaratan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Sektörüne bakılmaksızın tüm alanlarda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Mikro, küçük veya orta büyüklükteki işletme statüsünde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502920" y="4937760"/>
            <a:ext cx="5394960" cy="1325880"/>
          </a:xfrm>
          <a:prstGeom prst="rect">
            <a:avLst/>
          </a:prstGeom>
          <a:solidFill>
            <a:srgbClr val="FFF2CC"/>
          </a:solidFill>
          <a:ln/>
        </p:spPr>
      </p:sp>
      <p:sp>
        <p:nvSpPr>
          <p:cNvPr id="17" name="Text 15"/>
          <p:cNvSpPr/>
          <p:nvPr/>
        </p:nvSpPr>
        <p:spPr>
          <a:xfrm>
            <a:off x="594360" y="4983480"/>
            <a:ext cx="5212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KOBİ TANIMI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94360" y="5257800"/>
            <a:ext cx="52120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25/05/2023 tarih, 32201 sayılı Resmi Gazete'de yayımlanan KOBİ Yönetmeliği. Başvuru tarihindeki ölçek esastır; sonradan değişse de destek devam eder.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6217920" y="1920240"/>
            <a:ext cx="5605272" cy="44805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217920" y="1920240"/>
            <a:ext cx="5605272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1" name="Text 19"/>
          <p:cNvSpPr/>
          <p:nvPr/>
        </p:nvSpPr>
        <p:spPr>
          <a:xfrm>
            <a:off x="6355080" y="201168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300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BAŞVURAMAZ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355080" y="242316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Sermaye şirketi olmayan tüm yapılar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355080" y="2926080"/>
            <a:ext cx="534924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Vakıflar ve dernekler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İktisadi işletmeler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Kooperatifler ve birlikler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Şahıs şirketleri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Adi ortaklıklar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■"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Büyük ölçekli kuruluşlar (1501'e yönlendirilir)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5" name="Text 23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Sadece anonim ve limited gibi sermaye şirketleri başvurabilir.</a:t>
            </a:r>
            <a:endParaRPr lang="en-US" sz="1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30/40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Kritik Tespitler — Hakem Atanmadan Ret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nitelikleri taşıyan projeler teknolojik değerlendirmeye alınmadan reddedilir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3749040" cy="13258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374904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3" name="Text 11"/>
          <p:cNvSpPr/>
          <p:nvPr/>
        </p:nvSpPr>
        <p:spPr>
          <a:xfrm>
            <a:off x="502920" y="205740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143000" y="2075688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Ar-Ge Tamamlanmış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48640" y="2468880"/>
            <a:ext cx="3383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Ar-Ge faaliyetleri başvuru öncesi tamamlanmış; çözülecek teknik problem yok.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279392" y="1965960"/>
            <a:ext cx="3749040" cy="13258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279392" y="1965960"/>
            <a:ext cx="374904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8" name="Text 16"/>
          <p:cNvSpPr/>
          <p:nvPr/>
        </p:nvSpPr>
        <p:spPr>
          <a:xfrm>
            <a:off x="4416552" y="205740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5056632" y="2075688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Hizmet Alımıyla Çözüm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4462272" y="2468880"/>
            <a:ext cx="3383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Kuruluşun katkısı yok; tüm Ar-Ge hizmet alınan kurum tarafından yapılacak.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8193024" y="1965960"/>
            <a:ext cx="3749040" cy="13258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8193024" y="1965960"/>
            <a:ext cx="374904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3" name="Text 21"/>
          <p:cNvSpPr/>
          <p:nvPr/>
        </p:nvSpPr>
        <p:spPr>
          <a:xfrm>
            <a:off x="8330184" y="2057400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8970264" y="2075688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Yatırım Ağırlıklı / Rutin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8375904" y="2468880"/>
            <a:ext cx="3383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Üretim altyapısı yatırımı, rutin uygulamalar, güncel teknolojinin gerisinde çalışmalar.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365760" y="3456432"/>
            <a:ext cx="3749040" cy="13258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365760" y="3456432"/>
            <a:ext cx="374904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8" name="Text 26"/>
          <p:cNvSpPr/>
          <p:nvPr/>
        </p:nvSpPr>
        <p:spPr>
          <a:xfrm>
            <a:off x="502920" y="3547872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04</a:t>
            </a:r>
            <a:endParaRPr lang="en-US" sz="1800" dirty="0"/>
          </a:p>
        </p:txBody>
      </p:sp>
      <p:sp>
        <p:nvSpPr>
          <p:cNvPr id="29" name="Text 27"/>
          <p:cNvSpPr/>
          <p:nvPr/>
        </p:nvSpPr>
        <p:spPr>
          <a:xfrm>
            <a:off x="1143000" y="3566160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Ekonomik Yarara Dönüşmez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548640" y="3959352"/>
            <a:ext cx="3383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Çıktı teknik/yasal açıdan yapılabilme veya endüstriyel uygulamaya dönüşmüyor.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4279392" y="3456432"/>
            <a:ext cx="3749040" cy="13258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4279392" y="3456432"/>
            <a:ext cx="374904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33" name="Text 31"/>
          <p:cNvSpPr/>
          <p:nvPr/>
        </p:nvSpPr>
        <p:spPr>
          <a:xfrm>
            <a:off x="4416552" y="3547872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05</a:t>
            </a:r>
            <a:endParaRPr lang="en-US" sz="1800" dirty="0"/>
          </a:p>
        </p:txBody>
      </p:sp>
      <p:sp>
        <p:nvSpPr>
          <p:cNvPr id="34" name="Text 32"/>
          <p:cNvSpPr/>
          <p:nvPr/>
        </p:nvSpPr>
        <p:spPr>
          <a:xfrm>
            <a:off x="5056632" y="3566160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Personel Yetersizliği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4462272" y="3959352"/>
            <a:ext cx="3383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ekibinde konuyla ilgili en az lisans derecesine sahip firma çalışanı yok.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8193024" y="3456432"/>
            <a:ext cx="3749040" cy="13258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8193024" y="3456432"/>
            <a:ext cx="374904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38" name="Text 36"/>
          <p:cNvSpPr/>
          <p:nvPr/>
        </p:nvSpPr>
        <p:spPr>
          <a:xfrm>
            <a:off x="8330184" y="3547872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06</a:t>
            </a:r>
            <a:endParaRPr lang="en-US" sz="1800" dirty="0"/>
          </a:p>
        </p:txBody>
      </p:sp>
      <p:sp>
        <p:nvSpPr>
          <p:cNvPr id="39" name="Text 37"/>
          <p:cNvSpPr/>
          <p:nvPr/>
        </p:nvSpPr>
        <p:spPr>
          <a:xfrm>
            <a:off x="8970264" y="3566160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Tekrar Sunum / Bütçe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8375904" y="3959352"/>
            <a:ext cx="3383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Reddedilen proje değişiklik yapılmadan tekrar sunulmuş; veya bütçe gerçekçi değil.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365760" y="5074920"/>
            <a:ext cx="11457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değerlendirmesi SONRASI da aynı tespitler yapılırsa projeler puanlama yapılmaksızın reddedilir.</a:t>
            </a:r>
            <a:endParaRPr lang="en-US" sz="1100" dirty="0"/>
          </a:p>
        </p:txBody>
      </p:sp>
      <p:sp>
        <p:nvSpPr>
          <p:cNvPr id="42" name="Text 40"/>
          <p:cNvSpPr/>
          <p:nvPr/>
        </p:nvSpPr>
        <p:spPr>
          <a:xfrm>
            <a:off x="365760" y="5440680"/>
            <a:ext cx="11457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Kaynak: 1507-2026/1 Çağrı Duyurusu, Madde 5</a:t>
            </a:r>
            <a:endParaRPr lang="en-US" sz="1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31/40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Başvurularda Sık Yapılan Hatalar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perspektifinden — şu yaklaşımlar projeyi tehlikeye atar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566928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566928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3" name="Text 11"/>
          <p:cNvSpPr/>
          <p:nvPr/>
        </p:nvSpPr>
        <p:spPr>
          <a:xfrm>
            <a:off x="502920" y="205740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YAZIMSAL TUZAKLAR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2920" y="2468880"/>
            <a:ext cx="53949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Soyut ifadeler  →  Somut veri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502920" y="283464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✗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822960" y="2834640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Çok daha verimli, çok daha hızlı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502920" y="312724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22960" y="3127248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%30 daha verimli, 2 kat daha hızlı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502920" y="351129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✗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22960" y="3511296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Pazardaki en iyi çözüm olacak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502920" y="3803904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822960" y="380390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X çözümünden Y açıdan farklılaşır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02920" y="418795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✗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22960" y="4187952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Sektör için devrim niteliğinde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502920" y="448056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822960" y="4480560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Türkiye'de ilk, dünyada 3 örneği var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502920" y="486460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✗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822960" y="4864608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Müşteri talebi yüksek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502920" y="515721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822960" y="5157216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Yapılan 50 firma görüşmesinde %78...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502920" y="5541264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✗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822960" y="5541264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Risk düşük, hepsi planlandı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502920" y="5833872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✓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822960" y="5833872"/>
            <a:ext cx="4937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 ana risk + B planları detaylı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6217920" y="1965960"/>
            <a:ext cx="5605272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217920" y="1965960"/>
            <a:ext cx="5605272" cy="36576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37" name="Text 35"/>
          <p:cNvSpPr/>
          <p:nvPr/>
        </p:nvSpPr>
        <p:spPr>
          <a:xfrm>
            <a:off x="6355080" y="205740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SÜREÇ HATALARI</a:t>
            </a:r>
            <a:endParaRPr lang="en-US" sz="1200" dirty="0"/>
          </a:p>
        </p:txBody>
      </p:sp>
      <p:sp>
        <p:nvSpPr>
          <p:cNvPr id="38" name="Shape 36"/>
          <p:cNvSpPr/>
          <p:nvPr/>
        </p:nvSpPr>
        <p:spPr>
          <a:xfrm>
            <a:off x="6355080" y="2633472"/>
            <a:ext cx="109728" cy="109728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39" name="Text 37"/>
          <p:cNvSpPr/>
          <p:nvPr/>
        </p:nvSpPr>
        <p:spPr>
          <a:xfrm>
            <a:off x="6583680" y="256032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güne bırakmak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6583680" y="283464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akışı yığılır, sistem hatası riski. 1 hafta erken bitirilmeli.</a:t>
            </a:r>
            <a:endParaRPr lang="en-US" sz="1000" dirty="0"/>
          </a:p>
        </p:txBody>
      </p:sp>
      <p:sp>
        <p:nvSpPr>
          <p:cNvPr id="41" name="Shape 39"/>
          <p:cNvSpPr/>
          <p:nvPr/>
        </p:nvSpPr>
        <p:spPr>
          <a:xfrm>
            <a:off x="6355080" y="3273552"/>
            <a:ext cx="109728" cy="109728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42" name="Text 40"/>
          <p:cNvSpPr/>
          <p:nvPr/>
        </p:nvSpPr>
        <p:spPr>
          <a:xfrm>
            <a:off x="6583680" y="320040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 Sahipliği Oranı boş</a:t>
            </a:r>
            <a:endParaRPr lang="en-US" sz="1200" dirty="0"/>
          </a:p>
        </p:txBody>
      </p:sp>
      <p:sp>
        <p:nvSpPr>
          <p:cNvPr id="43" name="Text 41"/>
          <p:cNvSpPr/>
          <p:nvPr/>
        </p:nvSpPr>
        <p:spPr>
          <a:xfrm>
            <a:off x="6583680" y="347472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 sahipleri toplamı 100 olmalı; aksi halde gönderilemez.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6355080" y="3913632"/>
            <a:ext cx="109728" cy="109728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45" name="Text 43"/>
          <p:cNvSpPr/>
          <p:nvPr/>
        </p:nvSpPr>
        <p:spPr>
          <a:xfrm>
            <a:off x="6583680" y="384048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Aynı içerikle 2 başvuru</a:t>
            </a:r>
            <a:endParaRPr lang="en-US" sz="1200" dirty="0"/>
          </a:p>
        </p:txBody>
      </p:sp>
      <p:sp>
        <p:nvSpPr>
          <p:cNvPr id="46" name="Text 44"/>
          <p:cNvSpPr/>
          <p:nvPr/>
        </p:nvSpPr>
        <p:spPr>
          <a:xfrm>
            <a:off x="6583680" y="411480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hakkı ihlali — Genel Yönetmeliğe göre işlem yapılır.</a:t>
            </a:r>
            <a:endParaRPr lang="en-US" sz="1000" dirty="0"/>
          </a:p>
        </p:txBody>
      </p:sp>
      <p:sp>
        <p:nvSpPr>
          <p:cNvPr id="47" name="Shape 45"/>
          <p:cNvSpPr/>
          <p:nvPr/>
        </p:nvSpPr>
        <p:spPr>
          <a:xfrm>
            <a:off x="6355080" y="4553712"/>
            <a:ext cx="109728" cy="109728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48" name="Text 46"/>
          <p:cNvSpPr/>
          <p:nvPr/>
        </p:nvSpPr>
        <p:spPr>
          <a:xfrm>
            <a:off x="6583680" y="448056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25 sayfayı aşmak</a:t>
            </a:r>
            <a:endParaRPr lang="en-US" sz="1200" dirty="0"/>
          </a:p>
        </p:txBody>
      </p:sp>
      <p:sp>
        <p:nvSpPr>
          <p:cNvPr id="49" name="Text 47"/>
          <p:cNvSpPr/>
          <p:nvPr/>
        </p:nvSpPr>
        <p:spPr>
          <a:xfrm>
            <a:off x="6583680" y="475488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Sayfa sınırı sert — EK-1, EK-2 hariç sayım yapılır.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6355080" y="5193792"/>
            <a:ext cx="109728" cy="109728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51" name="Text 49"/>
          <p:cNvSpPr/>
          <p:nvPr/>
        </p:nvSpPr>
        <p:spPr>
          <a:xfrm>
            <a:off x="6583680" y="512064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Bütçe gerekçesi (EK-2) eksik</a:t>
            </a:r>
            <a:endParaRPr lang="en-US" sz="1200" dirty="0"/>
          </a:p>
        </p:txBody>
      </p:sp>
      <p:sp>
        <p:nvSpPr>
          <p:cNvPr id="52" name="Text 50"/>
          <p:cNvSpPr/>
          <p:nvPr/>
        </p:nvSpPr>
        <p:spPr>
          <a:xfrm>
            <a:off x="6583680" y="539496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Genel Tablo + Alt tablolar uyumsuz → ret nedeni.</a:t>
            </a:r>
            <a:endParaRPr lang="en-US" sz="1000" dirty="0"/>
          </a:p>
        </p:txBody>
      </p:sp>
      <p:sp>
        <p:nvSpPr>
          <p:cNvPr id="53" name="Shape 51"/>
          <p:cNvSpPr/>
          <p:nvPr/>
        </p:nvSpPr>
        <p:spPr>
          <a:xfrm>
            <a:off x="6355080" y="5833872"/>
            <a:ext cx="109728" cy="109728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54" name="Text 52"/>
          <p:cNvSpPr/>
          <p:nvPr/>
        </p:nvSpPr>
        <p:spPr>
          <a:xfrm>
            <a:off x="6583680" y="5760720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YÖKSİS senkronu</a:t>
            </a:r>
            <a:endParaRPr lang="en-US" sz="1200" dirty="0"/>
          </a:p>
        </p:txBody>
      </p:sp>
      <p:sp>
        <p:nvSpPr>
          <p:cNvPr id="55" name="Text 53"/>
          <p:cNvSpPr/>
          <p:nvPr/>
        </p:nvSpPr>
        <p:spPr>
          <a:xfrm>
            <a:off x="6583680" y="6035040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Lisansüstü bilgi aktarımı zaman alır, son gün riskli.</a:t>
            </a:r>
            <a:endParaRPr lang="en-US" sz="1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32/40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Değerlendirme Süreci ve Puanlama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 Değerlendirme · Hakem · GYK · Başkanlık · Sözleşme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25196" y="2011680"/>
            <a:ext cx="219456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25196" y="2011680"/>
            <a:ext cx="21945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562356" y="2121408"/>
            <a:ext cx="1920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Değerlendirme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62356" y="2926080"/>
            <a:ext cx="1920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Kotalar, KOBİ ölçeği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2711196" y="2011680"/>
            <a:ext cx="219456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2711196" y="2011680"/>
            <a:ext cx="21945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2848356" y="2121408"/>
            <a:ext cx="1920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(AGY201)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2848356" y="2926080"/>
            <a:ext cx="1920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 boyut + tespit yetkisi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4997196" y="2011680"/>
            <a:ext cx="219456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4997196" y="2011680"/>
            <a:ext cx="2194560" cy="36576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21" name="Text 19"/>
          <p:cNvSpPr/>
          <p:nvPr/>
        </p:nvSpPr>
        <p:spPr>
          <a:xfrm>
            <a:off x="5134356" y="2121408"/>
            <a:ext cx="1920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Eşik 60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5134356" y="2926080"/>
            <a:ext cx="1920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boyut ≥ 60 puan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7283196" y="2011680"/>
            <a:ext cx="219456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7283196" y="2011680"/>
            <a:ext cx="219456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5" name="Text 23"/>
          <p:cNvSpPr/>
          <p:nvPr/>
        </p:nvSpPr>
        <p:spPr>
          <a:xfrm>
            <a:off x="7420356" y="2121408"/>
            <a:ext cx="1920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GYK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Kararı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7420356" y="2926080"/>
            <a:ext cx="1920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 / ret önerisi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9569196" y="2011680"/>
            <a:ext cx="2194560" cy="16916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9569196" y="2011680"/>
            <a:ext cx="21945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9" name="Text 27"/>
          <p:cNvSpPr/>
          <p:nvPr/>
        </p:nvSpPr>
        <p:spPr>
          <a:xfrm>
            <a:off x="9706356" y="2121408"/>
            <a:ext cx="1920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Başkanlık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Sözleşme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9706356" y="2926080"/>
            <a:ext cx="19202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Onay + sözleşme imzası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365760" y="3931920"/>
            <a:ext cx="11457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AGY201 — DEĞERLENDİRME BOYUTLARI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219456" y="4389120"/>
            <a:ext cx="379476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219456" y="4389120"/>
            <a:ext cx="37947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4" name="Text 32"/>
          <p:cNvSpPr/>
          <p:nvPr/>
        </p:nvSpPr>
        <p:spPr>
          <a:xfrm>
            <a:off x="402336" y="4480560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Boyut 1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402336" y="4754880"/>
            <a:ext cx="3429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Ar-Ge İçeriği + Teknoloji Düzeyi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402336" y="5440680"/>
            <a:ext cx="34290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Bilimsel/teknolojik özgünlük, yenilik derecesi, mevcut çözümlerle karşılaştırma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4197096" y="4389120"/>
            <a:ext cx="379476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4197096" y="4389120"/>
            <a:ext cx="37947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9" name="Text 37"/>
          <p:cNvSpPr/>
          <p:nvPr/>
        </p:nvSpPr>
        <p:spPr>
          <a:xfrm>
            <a:off x="4379976" y="4480560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Boyut 2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4379976" y="4754880"/>
            <a:ext cx="3429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Plan + Altyapı</a:t>
            </a:r>
            <a:endParaRPr lang="en-US" sz="1300" dirty="0"/>
          </a:p>
        </p:txBody>
      </p:sp>
      <p:sp>
        <p:nvSpPr>
          <p:cNvPr id="41" name="Text 39"/>
          <p:cNvSpPr/>
          <p:nvPr/>
        </p:nvSpPr>
        <p:spPr>
          <a:xfrm>
            <a:off x="4379976" y="5440680"/>
            <a:ext cx="34290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İş paketleri tutarlılığı, ekip yeterliliği, kuruluş altyapısının uygunluğu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8174736" y="4389120"/>
            <a:ext cx="379476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8174736" y="4389120"/>
            <a:ext cx="37947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4" name="Text 42"/>
          <p:cNvSpPr/>
          <p:nvPr/>
        </p:nvSpPr>
        <p:spPr>
          <a:xfrm>
            <a:off x="8357616" y="4480560"/>
            <a:ext cx="3429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4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Boyut 3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8357616" y="4754880"/>
            <a:ext cx="3429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Ekonomik Yarara Dönüşebilirlik</a:t>
            </a:r>
            <a:endParaRPr lang="en-US" sz="1300" dirty="0"/>
          </a:p>
        </p:txBody>
      </p:sp>
      <p:sp>
        <p:nvSpPr>
          <p:cNvPr id="46" name="Text 44"/>
          <p:cNvSpPr/>
          <p:nvPr/>
        </p:nvSpPr>
        <p:spPr>
          <a:xfrm>
            <a:off x="8357616" y="5440680"/>
            <a:ext cx="34290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Pazar potansiyeli, ticarileşme planı, yapılabilirlik</a:t>
            </a:r>
            <a:endParaRPr lang="en-US" sz="1000" dirty="0"/>
          </a:p>
        </p:txBody>
      </p:sp>
      <p:sp>
        <p:nvSpPr>
          <p:cNvPr id="47" name="Shape 45"/>
          <p:cNvSpPr/>
          <p:nvPr/>
        </p:nvSpPr>
        <p:spPr>
          <a:xfrm>
            <a:off x="365760" y="6583680"/>
            <a:ext cx="11457432" cy="201168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48" name="Text 46"/>
          <p:cNvSpPr/>
          <p:nvPr/>
        </p:nvSpPr>
        <p:spPr>
          <a:xfrm>
            <a:off x="365760" y="6583680"/>
            <a:ext cx="11457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Üç boyuttan herhangi birinde puan 60'ın altında ise proje, ortalama yüksek olsa bile reddedilir.</a:t>
            </a:r>
            <a:endParaRPr lang="en-US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33/40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 Puanlar — Ortalama Hakem Puanı Üstüne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Sadece Kurul Eşiği (60) üstü projelere uygulanır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5669280" cy="36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5669280" cy="36576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13" name="Text 11"/>
          <p:cNvSpPr/>
          <p:nvPr/>
        </p:nvSpPr>
        <p:spPr>
          <a:xfrm>
            <a:off x="502920" y="205740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TİCARİLEŞME PUANI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2920" y="2514600"/>
            <a:ext cx="53949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4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-1</a:t>
            </a:r>
            <a:r>
              <a:rPr lang="en-US" sz="18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  ile   </a:t>
            </a:r>
            <a:r>
              <a:rPr lang="en-US" sz="6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+5</a:t>
            </a:r>
            <a:endParaRPr lang="en-US" sz="6400" dirty="0"/>
          </a:p>
        </p:txBody>
      </p:sp>
      <p:sp>
        <p:nvSpPr>
          <p:cNvPr id="15" name="Text 13"/>
          <p:cNvSpPr/>
          <p:nvPr/>
        </p:nvSpPr>
        <p:spPr>
          <a:xfrm>
            <a:off x="502920" y="3931920"/>
            <a:ext cx="5394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Geçmiş TÜBİTAK projelerinde tamamlanan Ticarileşme İzleme Süreçleri sonucu hesaplanır.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502920" y="4572000"/>
            <a:ext cx="5394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 sunulmazsa veya gerçekleşmezse puan negatif olabilir; başarılıysa sonraki başvurulara aktarılır.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6217920" y="1965960"/>
            <a:ext cx="5605272" cy="36576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217920" y="196596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9" name="Text 17"/>
          <p:cNvSpPr/>
          <p:nvPr/>
        </p:nvSpPr>
        <p:spPr>
          <a:xfrm>
            <a:off x="6355080" y="205740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ÖNCELİKLİ ALAN PUANI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217920" y="2514600"/>
            <a:ext cx="5605272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6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+5</a:t>
            </a:r>
            <a:endParaRPr lang="en-US" sz="7600" dirty="0"/>
          </a:p>
        </p:txBody>
      </p:sp>
      <p:sp>
        <p:nvSpPr>
          <p:cNvPr id="21" name="Text 19"/>
          <p:cNvSpPr/>
          <p:nvPr/>
        </p:nvSpPr>
        <p:spPr>
          <a:xfrm>
            <a:off x="6355080" y="3931920"/>
            <a:ext cx="5349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spcAft>
                <a:spcPts val="300"/>
              </a:spcAft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Afet Öncesi / Sırası / Sonrası</a:t>
            </a:r>
            <a:endParaRPr lang="en-US" sz="1100" dirty="0"/>
          </a:p>
          <a:p>
            <a:pPr marL="0" indent="0" algn="ctr">
              <a:spcAft>
                <a:spcPts val="300"/>
              </a:spcAft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12. Kalkınma Planı Kilit Teknoloji Alanları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355080" y="4754880"/>
            <a:ext cx="5349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Birden fazla alanla uyum açıklanabilir, ek puan tek seferdir.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365760" y="5760720"/>
            <a:ext cx="11457432" cy="9144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4" name="Text 22"/>
          <p:cNvSpPr/>
          <p:nvPr/>
        </p:nvSpPr>
        <p:spPr>
          <a:xfrm>
            <a:off x="502920" y="585216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FF2C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ÖRNEK HESAP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502920" y="6144768"/>
            <a:ext cx="111831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Ortalama Hakem: </a:t>
            </a: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75</a:t>
            </a:r>
            <a:r>
              <a:rPr lang="en-US" sz="1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   +    Ticarileşme: </a:t>
            </a:r>
            <a:r>
              <a:rPr lang="en-US" sz="18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+2</a:t>
            </a:r>
            <a:r>
              <a:rPr lang="en-US" sz="1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   +    Öncelikli: </a:t>
            </a:r>
            <a:r>
              <a:rPr lang="en-US" sz="18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+5</a:t>
            </a:r>
            <a:r>
              <a:rPr lang="en-US" sz="1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   =    TOPLAM: </a:t>
            </a:r>
            <a:r>
              <a:rPr lang="en-US" sz="22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82 PUAN</a:t>
            </a:r>
            <a:endParaRPr 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34/40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Sözleşme ve Transfer Ödemesi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Madde 24 · 26 — Destek kararı sonrası süreç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269748" y="1965960"/>
            <a:ext cx="2788920" cy="4297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69748" y="1965960"/>
            <a:ext cx="278892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452628" y="2103120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</a:t>
            </a:r>
            <a:endParaRPr lang="en-US" sz="3600" dirty="0"/>
          </a:p>
        </p:txBody>
      </p:sp>
      <p:sp>
        <p:nvSpPr>
          <p:cNvPr id="14" name="Shape 12"/>
          <p:cNvSpPr/>
          <p:nvPr/>
        </p:nvSpPr>
        <p:spPr>
          <a:xfrm>
            <a:off x="452628" y="2788920"/>
            <a:ext cx="2423160" cy="0"/>
          </a:xfrm>
          <a:prstGeom prst="line">
            <a:avLst/>
          </a:prstGeom>
          <a:noFill/>
          <a:ln w="12700">
            <a:solidFill>
              <a:srgbClr val="C000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52628" y="2926080"/>
            <a:ext cx="2423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Sözleşme İmzalama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52628" y="3794760"/>
            <a:ext cx="24231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Yetkilisi ve TÜBİTAK arasında imzalanır. Ortaklı projelerde tüm ortaklar imzalar.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223260" y="1965960"/>
            <a:ext cx="2788920" cy="4297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3223260" y="1965960"/>
            <a:ext cx="278892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9" name="Text 17"/>
          <p:cNvSpPr/>
          <p:nvPr/>
        </p:nvSpPr>
        <p:spPr>
          <a:xfrm>
            <a:off x="3406140" y="2103120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</a:t>
            </a:r>
            <a:endParaRPr lang="en-US" sz="3600" dirty="0"/>
          </a:p>
        </p:txBody>
      </p:sp>
      <p:sp>
        <p:nvSpPr>
          <p:cNvPr id="20" name="Shape 18"/>
          <p:cNvSpPr/>
          <p:nvPr/>
        </p:nvSpPr>
        <p:spPr>
          <a:xfrm>
            <a:off x="3406140" y="2788920"/>
            <a:ext cx="2423160" cy="0"/>
          </a:xfrm>
          <a:prstGeom prst="line">
            <a:avLst/>
          </a:prstGeom>
          <a:noFill/>
          <a:ln w="12700">
            <a:solidFill>
              <a:srgbClr val="C0000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406140" y="2926080"/>
            <a:ext cx="2423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Teminat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3406140" y="3794760"/>
            <a:ext cx="24231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Banka teminat mektubu, kefalet senedi veya mali yeterliliğe göre teminatsız ön ödeme.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6176772" y="1965960"/>
            <a:ext cx="2788920" cy="4297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176772" y="1965960"/>
            <a:ext cx="278892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5" name="Text 23"/>
          <p:cNvSpPr/>
          <p:nvPr/>
        </p:nvSpPr>
        <p:spPr>
          <a:xfrm>
            <a:off x="6359652" y="2103120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</a:t>
            </a:r>
            <a:endParaRPr lang="en-US" sz="3600" dirty="0"/>
          </a:p>
        </p:txBody>
      </p:sp>
      <p:sp>
        <p:nvSpPr>
          <p:cNvPr id="26" name="Shape 24"/>
          <p:cNvSpPr/>
          <p:nvPr/>
        </p:nvSpPr>
        <p:spPr>
          <a:xfrm>
            <a:off x="6359652" y="2788920"/>
            <a:ext cx="2423160" cy="0"/>
          </a:xfrm>
          <a:prstGeom prst="line">
            <a:avLst/>
          </a:prstGeom>
          <a:noFill/>
          <a:ln w="12700">
            <a:solidFill>
              <a:srgbClr val="C0000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359652" y="2926080"/>
            <a:ext cx="2423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Transfer Ödemesi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6359652" y="3794760"/>
            <a:ext cx="24231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İlk dönem için destek bütçesinin %30'una kadar ön ödeme. Bütçe artırımı sonrası: artırılan kalan bütçenin %30'u.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9130284" y="1965960"/>
            <a:ext cx="2788920" cy="4297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9130284" y="1965960"/>
            <a:ext cx="278892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1" name="Text 29"/>
          <p:cNvSpPr/>
          <p:nvPr/>
        </p:nvSpPr>
        <p:spPr>
          <a:xfrm>
            <a:off x="9313164" y="2103120"/>
            <a:ext cx="2423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04</a:t>
            </a:r>
            <a:endParaRPr lang="en-US" sz="3600" dirty="0"/>
          </a:p>
        </p:txBody>
      </p:sp>
      <p:sp>
        <p:nvSpPr>
          <p:cNvPr id="32" name="Shape 30"/>
          <p:cNvSpPr/>
          <p:nvPr/>
        </p:nvSpPr>
        <p:spPr>
          <a:xfrm>
            <a:off x="9313164" y="2788920"/>
            <a:ext cx="2423160" cy="0"/>
          </a:xfrm>
          <a:prstGeom prst="line">
            <a:avLst/>
          </a:prstGeom>
          <a:noFill/>
          <a:ln w="12700">
            <a:solidFill>
              <a:srgbClr val="C0000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9313164" y="2926080"/>
            <a:ext cx="24231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Vergi/SGK Borç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9313164" y="3794760"/>
            <a:ext cx="242316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Borç yoksa transfer ödenir. Borç varsa: süresi dolmuş borçlara mahsup edilemez.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365760" y="6400800"/>
            <a:ext cx="11457432" cy="365760"/>
          </a:xfrm>
          <a:prstGeom prst="rect">
            <a:avLst/>
          </a:prstGeom>
          <a:solidFill>
            <a:srgbClr val="FFF2CC"/>
          </a:solidFill>
          <a:ln/>
        </p:spPr>
      </p:sp>
      <p:sp>
        <p:nvSpPr>
          <p:cNvPr id="36" name="Text 34"/>
          <p:cNvSpPr/>
          <p:nvPr/>
        </p:nvSpPr>
        <p:spPr>
          <a:xfrm>
            <a:off x="502920" y="6419088"/>
            <a:ext cx="11183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Ortaklı projelerde her ortağa ön ödeme AYRI hesaplanır ve AYRI yapılır. Sözleşmenin tarafı muhatap kuruluştur.</a:t>
            </a:r>
            <a:endParaRPr lang="en-US" sz="1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35/40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Dönemsel İzleme — AGY Sistemi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 aylık dönemler · Madde 27-28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914400" y="2468880"/>
            <a:ext cx="10360152" cy="0"/>
          </a:xfrm>
          <a:prstGeom prst="line">
            <a:avLst/>
          </a:prstGeom>
          <a:noFill/>
          <a:ln w="38100">
            <a:solidFill>
              <a:srgbClr val="1B3C6B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063115" y="2322576"/>
            <a:ext cx="292608" cy="292608"/>
          </a:xfrm>
          <a:prstGeom prst="ellipse">
            <a:avLst/>
          </a:prstGeom>
          <a:solidFill>
            <a:srgbClr val="1B3C6B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1691640"/>
            <a:ext cx="25900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 1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005840" y="2743200"/>
            <a:ext cx="24071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AGY321 + AGY331 + AGY500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4653153" y="2322576"/>
            <a:ext cx="292608" cy="292608"/>
          </a:xfrm>
          <a:prstGeom prst="ellipse">
            <a:avLst/>
          </a:prstGeom>
          <a:solidFill>
            <a:srgbClr val="1B3C6B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504438" y="1691640"/>
            <a:ext cx="25900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 2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595878" y="2743200"/>
            <a:ext cx="24071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AGY321 + AGY331 + AGY500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7243191" y="2322576"/>
            <a:ext cx="292608" cy="292608"/>
          </a:xfrm>
          <a:prstGeom prst="ellipse">
            <a:avLst/>
          </a:prstGeom>
          <a:solidFill>
            <a:srgbClr val="1B3C6B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094476" y="1691640"/>
            <a:ext cx="25900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 3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6185916" y="2743200"/>
            <a:ext cx="24071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AGY321 + AGY331 + AGY500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9833229" y="2322576"/>
            <a:ext cx="292608" cy="292608"/>
          </a:xfrm>
          <a:prstGeom prst="ellipse">
            <a:avLst/>
          </a:prstGeom>
          <a:solidFill>
            <a:srgbClr val="548235"/>
          </a:solidFill>
          <a:ln w="25400">
            <a:solidFill>
              <a:srgbClr val="FFFFF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684514" y="1691640"/>
            <a:ext cx="25900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Dönem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8775954" y="2743200"/>
            <a:ext cx="24071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AGY351 + AGY331 + AGY500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365760" y="3840480"/>
            <a:ext cx="114574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DÖNEMSEL BELGELER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269748" y="4206240"/>
            <a:ext cx="278892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269748" y="4206240"/>
            <a:ext cx="278892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7" name="Text 25"/>
          <p:cNvSpPr/>
          <p:nvPr/>
        </p:nvSpPr>
        <p:spPr>
          <a:xfrm>
            <a:off x="452628" y="434340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AGY321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452628" y="475488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 Raporu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452628" y="516636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İş paketlerinin gerçekleşme durumu, ara çıktılar, sorunlar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3223260" y="4206240"/>
            <a:ext cx="278892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3223260" y="4206240"/>
            <a:ext cx="278892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2" name="Text 30"/>
          <p:cNvSpPr/>
          <p:nvPr/>
        </p:nvSpPr>
        <p:spPr>
          <a:xfrm>
            <a:off x="3406140" y="434340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AGY331</a:t>
            </a:r>
            <a:endParaRPr lang="en-US" sz="1800" dirty="0"/>
          </a:p>
        </p:txBody>
      </p:sp>
      <p:sp>
        <p:nvSpPr>
          <p:cNvPr id="33" name="Text 31"/>
          <p:cNvSpPr/>
          <p:nvPr/>
        </p:nvSpPr>
        <p:spPr>
          <a:xfrm>
            <a:off x="3406140" y="475488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Mali Rapor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3406140" y="516636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+ ortak harcamalar, fatura listesi, SMMM/YMM kontrolü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6176772" y="4206240"/>
            <a:ext cx="278892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176772" y="4206240"/>
            <a:ext cx="278892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7" name="Text 35"/>
          <p:cNvSpPr/>
          <p:nvPr/>
        </p:nvSpPr>
        <p:spPr>
          <a:xfrm>
            <a:off x="6359652" y="434340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AGY351</a:t>
            </a:r>
            <a:endParaRPr lang="en-US" sz="1800" dirty="0"/>
          </a:p>
        </p:txBody>
      </p:sp>
      <p:sp>
        <p:nvSpPr>
          <p:cNvPr id="38" name="Text 36"/>
          <p:cNvSpPr/>
          <p:nvPr/>
        </p:nvSpPr>
        <p:spPr>
          <a:xfrm>
            <a:off x="6359652" y="475488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Sonuç Raporu</a:t>
            </a:r>
            <a:endParaRPr lang="en-US" sz="1200" dirty="0"/>
          </a:p>
        </p:txBody>
      </p:sp>
      <p:sp>
        <p:nvSpPr>
          <p:cNvPr id="39" name="Text 37"/>
          <p:cNvSpPr/>
          <p:nvPr/>
        </p:nvSpPr>
        <p:spPr>
          <a:xfrm>
            <a:off x="6359652" y="516636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dönemde sunulur. Proje çıktılarının özet değerlendirmesi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9130284" y="4206240"/>
            <a:ext cx="278892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9130284" y="4206240"/>
            <a:ext cx="278892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2" name="Text 40"/>
          <p:cNvSpPr/>
          <p:nvPr/>
        </p:nvSpPr>
        <p:spPr>
          <a:xfrm>
            <a:off x="9313164" y="4343400"/>
            <a:ext cx="2423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AGY500</a:t>
            </a:r>
            <a:endParaRPr lang="en-US" sz="1800" dirty="0"/>
          </a:p>
        </p:txBody>
      </p:sp>
      <p:sp>
        <p:nvSpPr>
          <p:cNvPr id="43" name="Text 41"/>
          <p:cNvSpPr/>
          <p:nvPr/>
        </p:nvSpPr>
        <p:spPr>
          <a:xfrm>
            <a:off x="9313164" y="475488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Mali Müşavirlik</a:t>
            </a:r>
            <a:endParaRPr lang="en-US" sz="1200" dirty="0"/>
          </a:p>
        </p:txBody>
      </p:sp>
      <p:sp>
        <p:nvSpPr>
          <p:cNvPr id="44" name="Text 42"/>
          <p:cNvSpPr/>
          <p:nvPr/>
        </p:nvSpPr>
        <p:spPr>
          <a:xfrm>
            <a:off x="9313164" y="5166360"/>
            <a:ext cx="24231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AGY331'in SMMM/YMM tarafından incelenip onaylandığı kontrol raporu</a:t>
            </a:r>
            <a:endParaRPr lang="en-US" sz="1000" dirty="0"/>
          </a:p>
        </p:txBody>
      </p:sp>
      <p:sp>
        <p:nvSpPr>
          <p:cNvPr id="45" name="Text 43"/>
          <p:cNvSpPr/>
          <p:nvPr/>
        </p:nvSpPr>
        <p:spPr>
          <a:xfrm>
            <a:off x="365760" y="6446520"/>
            <a:ext cx="114574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 belgeleri zamanında sunulmazsa proje askıya alınabilir veya iptal edilebilir.</a:t>
            </a:r>
            <a:endParaRPr lang="en-US" sz="1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36/40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İzleme — 5 Yıl, 3 Dönem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sonrası ekonomik yararın izlenmesi · TR ve TİR belgeleri · Madde 30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914400" y="2697480"/>
            <a:ext cx="10360152" cy="0"/>
          </a:xfrm>
          <a:prstGeom prst="line">
            <a:avLst/>
          </a:prstGeom>
          <a:noFill/>
          <a:ln w="38100">
            <a:solidFill>
              <a:srgbClr val="548235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044827" y="2532888"/>
            <a:ext cx="329184" cy="329184"/>
          </a:xfrm>
          <a:prstGeom prst="ellipse">
            <a:avLst/>
          </a:prstGeom>
          <a:solidFill>
            <a:srgbClr val="548235"/>
          </a:solidFill>
          <a:ln w="38100">
            <a:solidFill>
              <a:srgbClr val="FFFFF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14400" y="1783080"/>
            <a:ext cx="25900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3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BİTİŞİ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14400" y="2194560"/>
            <a:ext cx="259003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T+0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634865" y="2532888"/>
            <a:ext cx="329184" cy="329184"/>
          </a:xfrm>
          <a:prstGeom prst="ellipse">
            <a:avLst/>
          </a:prstGeom>
          <a:solidFill>
            <a:srgbClr val="548235"/>
          </a:solidFill>
          <a:ln w="38100">
            <a:solidFill>
              <a:srgbClr val="FFFFF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504438" y="1783080"/>
            <a:ext cx="25900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3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1. DÖNEM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504438" y="2194560"/>
            <a:ext cx="259003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T+1 YIL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7224903" y="2532888"/>
            <a:ext cx="329184" cy="329184"/>
          </a:xfrm>
          <a:prstGeom prst="ellipse">
            <a:avLst/>
          </a:prstGeom>
          <a:solidFill>
            <a:srgbClr val="548235"/>
          </a:solidFill>
          <a:ln w="38100">
            <a:solidFill>
              <a:srgbClr val="FFFFF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094476" y="1783080"/>
            <a:ext cx="25900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3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2. DÖNEM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094476" y="2194560"/>
            <a:ext cx="259003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T+3 YIL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9814941" y="2532888"/>
            <a:ext cx="329184" cy="329184"/>
          </a:xfrm>
          <a:prstGeom prst="ellipse">
            <a:avLst/>
          </a:prstGeom>
          <a:solidFill>
            <a:srgbClr val="548235"/>
          </a:solidFill>
          <a:ln w="38100">
            <a:solidFill>
              <a:srgbClr val="FFFFF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684514" y="1783080"/>
            <a:ext cx="25900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3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3. DÖNEM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8684514" y="2194560"/>
            <a:ext cx="259003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T+5 YIL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219456" y="4069080"/>
            <a:ext cx="3794760" cy="21945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219456" y="4069080"/>
            <a:ext cx="379476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6" name="Text 24"/>
          <p:cNvSpPr/>
          <p:nvPr/>
        </p:nvSpPr>
        <p:spPr>
          <a:xfrm>
            <a:off x="402336" y="4160520"/>
            <a:ext cx="3429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1. DÖNEM (1. Yıl)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02336" y="4572000"/>
            <a:ext cx="3429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 · Ticarileşme Raporu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402336" y="5029200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çıktısının ticari faaliyete dönüşüp dönüşmediği ilk değerlendirme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4197096" y="4069080"/>
            <a:ext cx="3794760" cy="21945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4197096" y="4069080"/>
            <a:ext cx="379476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31" name="Text 29"/>
          <p:cNvSpPr/>
          <p:nvPr/>
        </p:nvSpPr>
        <p:spPr>
          <a:xfrm>
            <a:off x="4379976" y="4160520"/>
            <a:ext cx="3429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2. DÖNEM (3. Yıl)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4379976" y="4572000"/>
            <a:ext cx="3429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 + TİR · Ticarileşme İzleyici Raporu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4379976" y="5029200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Gerçekleşen satış, gelir, istihdam, ihracat verileri ile takip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8174736" y="4069080"/>
            <a:ext cx="3794760" cy="21945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8174736" y="4069080"/>
            <a:ext cx="379476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36" name="Text 34"/>
          <p:cNvSpPr/>
          <p:nvPr/>
        </p:nvSpPr>
        <p:spPr>
          <a:xfrm>
            <a:off x="8357616" y="4160520"/>
            <a:ext cx="3429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3. DÖNEM (5. Yıl)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8357616" y="4572000"/>
            <a:ext cx="3429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 + TİR + Nihai Değerlendirme</a:t>
            </a:r>
            <a:endParaRPr lang="en-US" sz="1300" dirty="0"/>
          </a:p>
        </p:txBody>
      </p:sp>
      <p:sp>
        <p:nvSpPr>
          <p:cNvPr id="38" name="Text 36"/>
          <p:cNvSpPr/>
          <p:nvPr/>
        </p:nvSpPr>
        <p:spPr>
          <a:xfrm>
            <a:off x="8357616" y="5029200"/>
            <a:ext cx="3429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Ekonomik yaraya tam dönüşümün ölçüldüğü son aşama</a:t>
            </a:r>
            <a:endParaRPr lang="en-US" sz="1100" dirty="0"/>
          </a:p>
        </p:txBody>
      </p:sp>
      <p:sp>
        <p:nvSpPr>
          <p:cNvPr id="39" name="Shape 37"/>
          <p:cNvSpPr/>
          <p:nvPr/>
        </p:nvSpPr>
        <p:spPr>
          <a:xfrm>
            <a:off x="365760" y="6400800"/>
            <a:ext cx="11457432" cy="365760"/>
          </a:xfrm>
          <a:prstGeom prst="rect">
            <a:avLst/>
          </a:prstGeom>
          <a:solidFill>
            <a:srgbClr val="FFF2CC"/>
          </a:solidFill>
          <a:ln/>
        </p:spPr>
      </p:sp>
      <p:sp>
        <p:nvSpPr>
          <p:cNvPr id="40" name="Text 38"/>
          <p:cNvSpPr/>
          <p:nvPr/>
        </p:nvSpPr>
        <p:spPr>
          <a:xfrm>
            <a:off x="502920" y="6419088"/>
            <a:ext cx="1118311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TR/TİR sunulmazsa </a:t>
            </a:r>
            <a:r>
              <a:rPr lang="en-US" sz="11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başarısız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sayılır. Puan (-1 / +5) sonraki TÜBİTAK başvurularında ek puana dönüşür.</a:t>
            </a:r>
            <a:endParaRPr lang="en-US" sz="11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37/40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Perspektifi — AGY201 Nasıl Doldurulur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ne arar, başvuru hangi sorulara cevap vermeli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2011680"/>
            <a:ext cx="374904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2011680"/>
            <a:ext cx="37490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548640" y="2084832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Boyut 1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548640" y="2286000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Ar-Ge faaliyeti gerçekten yapılacak mı?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48640" y="2788920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Mevcut THS ile Hedef THS arasında somut fark · ölçülebilir çıktılar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4279392" y="2011680"/>
            <a:ext cx="374904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279392" y="2011680"/>
            <a:ext cx="37490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8" name="Text 16"/>
          <p:cNvSpPr/>
          <p:nvPr/>
        </p:nvSpPr>
        <p:spPr>
          <a:xfrm>
            <a:off x="4462272" y="2084832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Boyut 1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462272" y="2286000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Teknoloji düzeyi mevcut çözümlerden farklı mı?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462272" y="2788920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Patent / literatür / pazar karşılaştırması · sektörel ilk olma kanıtı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8193024" y="2011680"/>
            <a:ext cx="374904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8193024" y="2011680"/>
            <a:ext cx="37490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3" name="Text 21"/>
          <p:cNvSpPr/>
          <p:nvPr/>
        </p:nvSpPr>
        <p:spPr>
          <a:xfrm>
            <a:off x="8375904" y="2084832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Boyut 2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8375904" y="2286000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Ekip bu işi yapacak yeterlilikte mi?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8375904" y="2788920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Yürütücü + araştırmacıların geçmiş projeleri · ARBİS yayınlar · özgeçmiş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365760" y="3456432"/>
            <a:ext cx="374904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365760" y="3456432"/>
            <a:ext cx="37490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8" name="Text 26"/>
          <p:cNvSpPr/>
          <p:nvPr/>
        </p:nvSpPr>
        <p:spPr>
          <a:xfrm>
            <a:off x="548640" y="3529584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Boyut 2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548640" y="3730752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İş paketleri gerçekçi mi?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548640" y="4233672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Süreler tutarlı · personel yükü ≤ 30 gün/ay · ara çıktılar ölçülebilir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4279392" y="3456432"/>
            <a:ext cx="374904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4279392" y="3456432"/>
            <a:ext cx="37490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3" name="Text 31"/>
          <p:cNvSpPr/>
          <p:nvPr/>
        </p:nvSpPr>
        <p:spPr>
          <a:xfrm>
            <a:off x="4462272" y="3529584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Boyut 3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4462272" y="3730752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Pazar gerçek mi, talep var mı?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4462272" y="4233672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Müşteri görüşmeleri · pazar büyüklüğü verileri · gelir projeksiyonu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8193024" y="3456432"/>
            <a:ext cx="374904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8193024" y="3456432"/>
            <a:ext cx="374904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8" name="Text 36"/>
          <p:cNvSpPr/>
          <p:nvPr/>
        </p:nvSpPr>
        <p:spPr>
          <a:xfrm>
            <a:off x="8375904" y="3529584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Boyut 3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8375904" y="3730752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Ekonomik yarara dönüşür mü?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8375904" y="4233672"/>
            <a:ext cx="3383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Planı detaylı · rakip analizi · 5 yıl gelir-maliyet</a:t>
            </a:r>
            <a:endParaRPr lang="en-US" sz="1000" dirty="0"/>
          </a:p>
        </p:txBody>
      </p:sp>
      <p:sp>
        <p:nvSpPr>
          <p:cNvPr id="41" name="Shape 39"/>
          <p:cNvSpPr/>
          <p:nvPr/>
        </p:nvSpPr>
        <p:spPr>
          <a:xfrm>
            <a:off x="365760" y="5166360"/>
            <a:ext cx="11457432" cy="32004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42" name="Text 40"/>
          <p:cNvSpPr/>
          <p:nvPr/>
        </p:nvSpPr>
        <p:spPr>
          <a:xfrm>
            <a:off x="365760" y="5166360"/>
            <a:ext cx="114574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boyut için ≥60 puan zorunlu. Bir boyutta düşük puan → ortalama yüksek olsa bile ret.</a:t>
            </a:r>
            <a:endParaRPr lang="en-US" sz="1100" dirty="0"/>
          </a:p>
        </p:txBody>
      </p:sp>
      <p:sp>
        <p:nvSpPr>
          <p:cNvPr id="43" name="Shape 41"/>
          <p:cNvSpPr/>
          <p:nvPr/>
        </p:nvSpPr>
        <p:spPr>
          <a:xfrm>
            <a:off x="365760" y="5669280"/>
            <a:ext cx="11457432" cy="1005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365760" y="5669280"/>
            <a:ext cx="11457432" cy="36576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45" name="Text 43"/>
          <p:cNvSpPr/>
          <p:nvPr/>
        </p:nvSpPr>
        <p:spPr>
          <a:xfrm>
            <a:off x="502920" y="5760720"/>
            <a:ext cx="11430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TESPİTLERİ</a:t>
            </a:r>
            <a:endParaRPr lang="en-US" sz="1100" dirty="0"/>
          </a:p>
        </p:txBody>
      </p:sp>
      <p:sp>
        <p:nvSpPr>
          <p:cNvPr id="46" name="Text 44"/>
          <p:cNvSpPr/>
          <p:nvPr/>
        </p:nvSpPr>
        <p:spPr>
          <a:xfrm>
            <a:off x="502920" y="6035040"/>
            <a:ext cx="1118311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Hakem değerlendirme dışında özel 'tespit' kutusunu da kullanabilir — bu tespitler (Ar-Ge yok, ekonomik yarara dönüşmez vb.) projenin puanlama yapılmadan reddedilmesine yol açabilir.</a:t>
            </a:r>
            <a:endParaRPr lang="en-US" sz="11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38/40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Faydalı Kaynaklar ve Belgeler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hazırlık sürecinde elinizin altında olması gereken belgeler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5605272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91440" cy="107899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2130552"/>
            <a:ext cx="5193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 Uygulama Esasları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640080" y="2496312"/>
            <a:ext cx="5193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Madde madde program kuralları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6153912" y="1965960"/>
            <a:ext cx="5605272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153912" y="1965960"/>
            <a:ext cx="91440" cy="107899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7" name="Text 15"/>
          <p:cNvSpPr/>
          <p:nvPr/>
        </p:nvSpPr>
        <p:spPr>
          <a:xfrm>
            <a:off x="6428232" y="2130552"/>
            <a:ext cx="5193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 2026/1 Çağrı Duyurusu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428232" y="2496312"/>
            <a:ext cx="5193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çağrıya özel takvim, kotalar, kritik tespitler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365760" y="3163824"/>
            <a:ext cx="5605272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365760" y="3163824"/>
            <a:ext cx="91440" cy="107899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1" name="Text 19"/>
          <p:cNvSpPr/>
          <p:nvPr/>
        </p:nvSpPr>
        <p:spPr>
          <a:xfrm>
            <a:off x="640080" y="3328416"/>
            <a:ext cx="5193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Hazırlama Kılavuzu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640080" y="3694176"/>
            <a:ext cx="5193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Form bölümlerinin nasıl doldurulacağına dair detay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6153912" y="3163824"/>
            <a:ext cx="5605272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6153912" y="3163824"/>
            <a:ext cx="91440" cy="107899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5" name="Text 23"/>
          <p:cNvSpPr/>
          <p:nvPr/>
        </p:nvSpPr>
        <p:spPr>
          <a:xfrm>
            <a:off x="6428232" y="3328416"/>
            <a:ext cx="5193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Soru Setleri (Excel)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6428232" y="3694176"/>
            <a:ext cx="5193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 sektör için TRL hesaplama soru setleri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365760" y="4361688"/>
            <a:ext cx="5605272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365760" y="4361688"/>
            <a:ext cx="91440" cy="107899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9" name="Text 27"/>
          <p:cNvSpPr/>
          <p:nvPr/>
        </p:nvSpPr>
        <p:spPr>
          <a:xfrm>
            <a:off x="640080" y="4526280"/>
            <a:ext cx="5193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Öncelikli Teknoloji Alanları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640080" y="4892040"/>
            <a:ext cx="5193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12. Kalkınma Planı + Afet Araştırmaları konuları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6153912" y="4361688"/>
            <a:ext cx="5605272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153912" y="4361688"/>
            <a:ext cx="91440" cy="107899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3" name="Text 31"/>
          <p:cNvSpPr/>
          <p:nvPr/>
        </p:nvSpPr>
        <p:spPr>
          <a:xfrm>
            <a:off x="6428232" y="4526280"/>
            <a:ext cx="5193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İzleme Yöntemi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6428232" y="4892040"/>
            <a:ext cx="5193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TR/TİR puanlama sistemi açıklaması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365760" y="5559552"/>
            <a:ext cx="5605272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365760" y="5559552"/>
            <a:ext cx="91440" cy="107899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7" name="Text 35"/>
          <p:cNvSpPr/>
          <p:nvPr/>
        </p:nvSpPr>
        <p:spPr>
          <a:xfrm>
            <a:off x="640080" y="5724144"/>
            <a:ext cx="5193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 Başvuru Kılavuzu</a:t>
            </a:r>
            <a:endParaRPr lang="en-US" sz="1300" dirty="0"/>
          </a:p>
        </p:txBody>
      </p:sp>
      <p:sp>
        <p:nvSpPr>
          <p:cNvPr id="38" name="Text 36"/>
          <p:cNvSpPr/>
          <p:nvPr/>
        </p:nvSpPr>
        <p:spPr>
          <a:xfrm>
            <a:off x="640080" y="6089904"/>
            <a:ext cx="5193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eteydeb.tubitak.gov.tr/basvurukilavuzu.htm</a:t>
            </a:r>
            <a:endParaRPr lang="en-US" sz="1100" dirty="0"/>
          </a:p>
        </p:txBody>
      </p:sp>
      <p:sp>
        <p:nvSpPr>
          <p:cNvPr id="39" name="Shape 37"/>
          <p:cNvSpPr/>
          <p:nvPr/>
        </p:nvSpPr>
        <p:spPr>
          <a:xfrm>
            <a:off x="6153912" y="5559552"/>
            <a:ext cx="5605272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6153912" y="5559552"/>
            <a:ext cx="91440" cy="1078992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41" name="Text 39"/>
          <p:cNvSpPr/>
          <p:nvPr/>
        </p:nvSpPr>
        <p:spPr>
          <a:xfrm>
            <a:off x="6428232" y="5724144"/>
            <a:ext cx="5193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ARBİS</a:t>
            </a:r>
            <a:endParaRPr lang="en-US" sz="1300" dirty="0"/>
          </a:p>
        </p:txBody>
      </p:sp>
      <p:sp>
        <p:nvSpPr>
          <p:cNvPr id="42" name="Text 40"/>
          <p:cNvSpPr/>
          <p:nvPr/>
        </p:nvSpPr>
        <p:spPr>
          <a:xfrm>
            <a:off x="6428232" y="6089904"/>
            <a:ext cx="5193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arbis.tubitak.gov.tr — kişisel kayıt + güncelleme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365760" y="6400800"/>
            <a:ext cx="1145743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Tüm belgeler tubitak.gov.tr → TEYDEB → 1507 sayfasından indirilebilir.</a:t>
            </a:r>
            <a:endParaRPr lang="en-US" sz="1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39/40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ARDEK ile Birlikte Çalışma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Araştırma Destek Koordinatörlüğü her aşamada yanınızda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219456" y="1965960"/>
            <a:ext cx="3794760" cy="4160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19456" y="1965960"/>
            <a:ext cx="37947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Shape 11"/>
          <p:cNvSpPr/>
          <p:nvPr/>
        </p:nvSpPr>
        <p:spPr>
          <a:xfrm>
            <a:off x="402336" y="2103120"/>
            <a:ext cx="640080" cy="64008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4" name="Text 12"/>
          <p:cNvSpPr/>
          <p:nvPr/>
        </p:nvSpPr>
        <p:spPr>
          <a:xfrm>
            <a:off x="402336" y="21031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133856" y="2148840"/>
            <a:ext cx="2697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Öncesi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02336" y="2926080"/>
            <a:ext cx="3429000" cy="3063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uygunluk değerlendirmesi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fikrinin 1507 ile uyumu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 firma arama desteği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Bütçe ön planlama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197096" y="1965960"/>
            <a:ext cx="3794760" cy="4160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197096" y="1965960"/>
            <a:ext cx="3794760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19" name="Shape 17"/>
          <p:cNvSpPr/>
          <p:nvPr/>
        </p:nvSpPr>
        <p:spPr>
          <a:xfrm>
            <a:off x="4379976" y="2103120"/>
            <a:ext cx="640080" cy="64008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0" name="Text 18"/>
          <p:cNvSpPr/>
          <p:nvPr/>
        </p:nvSpPr>
        <p:spPr>
          <a:xfrm>
            <a:off x="4379976" y="21031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5111496" y="2148840"/>
            <a:ext cx="2697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Hazırlığı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379976" y="2926080"/>
            <a:ext cx="3429000" cy="3063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bölüm bölüm gözden geçirme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İş Planı + Bütçe yapılandırma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THS soru seti rehberliği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Planı kontrolü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8174736" y="1965960"/>
            <a:ext cx="3794760" cy="416052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8174736" y="1965960"/>
            <a:ext cx="3794760" cy="36576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25" name="Shape 23"/>
          <p:cNvSpPr/>
          <p:nvPr/>
        </p:nvSpPr>
        <p:spPr>
          <a:xfrm>
            <a:off x="8357616" y="2103120"/>
            <a:ext cx="640080" cy="640080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26" name="Text 24"/>
          <p:cNvSpPr/>
          <p:nvPr/>
        </p:nvSpPr>
        <p:spPr>
          <a:xfrm>
            <a:off x="8357616" y="21031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2200" dirty="0"/>
          </a:p>
        </p:txBody>
      </p:sp>
      <p:sp>
        <p:nvSpPr>
          <p:cNvPr id="27" name="Text 25"/>
          <p:cNvSpPr/>
          <p:nvPr/>
        </p:nvSpPr>
        <p:spPr>
          <a:xfrm>
            <a:off x="9089136" y="2148840"/>
            <a:ext cx="2697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Gönderim + Sonrası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357616" y="2926080"/>
            <a:ext cx="3429000" cy="3063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Son kontrol + e-imza akışı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Revizyon talebi yönetimi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Sözleşme ve transfer süreçleri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Dönemsel raporlama desteği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365760" y="6355080"/>
            <a:ext cx="11457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Erken iletişim = doğru zamanda müdahale. Çağrı kapanışına yakın gelmeyin.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1507'nin DNA'sı: İlk 5 Proje + En Az 2 Ortaklı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Madde 2 ve Madde 14 — Program kapsamının çekirdek koşulu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676656" y="2103120"/>
            <a:ext cx="1874520" cy="1600200"/>
          </a:xfrm>
          <a:prstGeom prst="rect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76656" y="2194560"/>
            <a:ext cx="1874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#1</a:t>
            </a:r>
            <a:endParaRPr lang="en-US" sz="5200" dirty="0"/>
          </a:p>
        </p:txBody>
      </p:sp>
      <p:sp>
        <p:nvSpPr>
          <p:cNvPr id="13" name="Text 11"/>
          <p:cNvSpPr/>
          <p:nvPr/>
        </p:nvSpPr>
        <p:spPr>
          <a:xfrm>
            <a:off x="676656" y="3200400"/>
            <a:ext cx="1874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Tekil veya Ortaklı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2916936" y="2103120"/>
            <a:ext cx="1874520" cy="1600200"/>
          </a:xfrm>
          <a:prstGeom prst="rect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916936" y="2194560"/>
            <a:ext cx="1874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#2</a:t>
            </a:r>
            <a:endParaRPr lang="en-US" sz="5200" dirty="0"/>
          </a:p>
        </p:txBody>
      </p:sp>
      <p:sp>
        <p:nvSpPr>
          <p:cNvPr id="16" name="Text 14"/>
          <p:cNvSpPr/>
          <p:nvPr/>
        </p:nvSpPr>
        <p:spPr>
          <a:xfrm>
            <a:off x="2916936" y="3200400"/>
            <a:ext cx="1874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Tekil veya Ortaklı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5157216" y="2103120"/>
            <a:ext cx="1874520" cy="1600200"/>
          </a:xfrm>
          <a:prstGeom prst="rect">
            <a:avLst/>
          </a:prstGeom>
          <a:solidFill>
            <a:srgbClr val="FFFFFF"/>
          </a:solidFill>
          <a:ln w="12700">
            <a:solidFill>
              <a:srgbClr val="BFBFB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157216" y="2194560"/>
            <a:ext cx="1874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#3</a:t>
            </a:r>
            <a:endParaRPr lang="en-US" sz="5200" dirty="0"/>
          </a:p>
        </p:txBody>
      </p:sp>
      <p:sp>
        <p:nvSpPr>
          <p:cNvPr id="19" name="Text 17"/>
          <p:cNvSpPr/>
          <p:nvPr/>
        </p:nvSpPr>
        <p:spPr>
          <a:xfrm>
            <a:off x="5157216" y="3200400"/>
            <a:ext cx="1874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Tekil veya Ortaklı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7397496" y="2103120"/>
            <a:ext cx="1874520" cy="1600200"/>
          </a:xfrm>
          <a:prstGeom prst="rect">
            <a:avLst/>
          </a:prstGeom>
          <a:solidFill>
            <a:srgbClr val="1B3C6B"/>
          </a:solidFill>
          <a:ln w="12700">
            <a:solidFill>
              <a:srgbClr val="1B3C6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397496" y="2194560"/>
            <a:ext cx="1874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#4</a:t>
            </a:r>
            <a:endParaRPr lang="en-US" sz="5200" dirty="0"/>
          </a:p>
        </p:txBody>
      </p:sp>
      <p:sp>
        <p:nvSpPr>
          <p:cNvPr id="22" name="Text 20"/>
          <p:cNvSpPr/>
          <p:nvPr/>
        </p:nvSpPr>
        <p:spPr>
          <a:xfrm>
            <a:off x="7397496" y="3200400"/>
            <a:ext cx="1874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ORTAKLI ZORUNLU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9637776" y="2103120"/>
            <a:ext cx="1874520" cy="1600200"/>
          </a:xfrm>
          <a:prstGeom prst="rect">
            <a:avLst/>
          </a:prstGeom>
          <a:solidFill>
            <a:srgbClr val="1B3C6B"/>
          </a:solidFill>
          <a:ln w="12700">
            <a:solidFill>
              <a:srgbClr val="1B3C6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9637776" y="2194560"/>
            <a:ext cx="1874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2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#5</a:t>
            </a:r>
            <a:endParaRPr lang="en-US" sz="5200" dirty="0"/>
          </a:p>
        </p:txBody>
      </p:sp>
      <p:sp>
        <p:nvSpPr>
          <p:cNvPr id="25" name="Text 23"/>
          <p:cNvSpPr/>
          <p:nvPr/>
        </p:nvSpPr>
        <p:spPr>
          <a:xfrm>
            <a:off x="9637776" y="3200400"/>
            <a:ext cx="1874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ORTAKLI ZORUNLU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914400" y="3977640"/>
            <a:ext cx="10360152" cy="2286000"/>
          </a:xfrm>
          <a:prstGeom prst="rect">
            <a:avLst/>
          </a:prstGeom>
          <a:solidFill>
            <a:srgbClr val="D2DBE7"/>
          </a:solidFill>
          <a:ln/>
        </p:spPr>
      </p:sp>
      <p:sp>
        <p:nvSpPr>
          <p:cNvPr id="27" name="Text 25"/>
          <p:cNvSpPr/>
          <p:nvPr/>
        </p:nvSpPr>
        <p:spPr>
          <a:xfrm>
            <a:off x="1097280" y="4114800"/>
            <a:ext cx="99943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 KOBİ'nin 1507 kapsamında desteklenecek toplam proje sayısı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1097280" y="4480560"/>
            <a:ext cx="99943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</a:t>
            </a:r>
            <a:r>
              <a:rPr lang="en-US" sz="2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ile sınırlıdır.</a:t>
            </a:r>
            <a:endParaRPr lang="en-US" sz="5600" dirty="0"/>
          </a:p>
        </p:txBody>
      </p:sp>
      <p:sp>
        <p:nvSpPr>
          <p:cNvPr id="29" name="Text 27"/>
          <p:cNvSpPr/>
          <p:nvPr/>
        </p:nvSpPr>
        <p:spPr>
          <a:xfrm>
            <a:off x="1097280" y="5440680"/>
            <a:ext cx="99943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 5 projenin en az </a:t>
            </a: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2'si ortaklı</a:t>
            </a:r>
            <a:r>
              <a:rPr lang="en-US" sz="14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 başvuru olmak </a:t>
            </a:r>
            <a:r>
              <a:rPr lang="en-US" sz="14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zorundadır</a:t>
            </a:r>
            <a:r>
              <a:rPr lang="en-US" sz="14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.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1097280" y="5852160"/>
            <a:ext cx="999439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Ortaklı başvuru ≠ ticari ortaklık. Ortaklar arasında ticari ortaklık zorunluluğu yoktur (Madde 16).</a:t>
            </a:r>
            <a:endParaRPr lang="en-US" sz="11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120640" cy="68580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" name="Text 1"/>
          <p:cNvSpPr/>
          <p:nvPr/>
        </p:nvSpPr>
        <p:spPr>
          <a:xfrm>
            <a:off x="274320" y="2103120"/>
            <a:ext cx="45720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b="1" kern="0" spc="6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274320" y="2880360"/>
            <a:ext cx="4572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kern="0" spc="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1463040" y="3657600"/>
            <a:ext cx="219456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74320" y="3840480"/>
            <a:ext cx="4572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Teşekkürler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274320" y="4572000"/>
            <a:ext cx="457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Sorularınız için Araştırma Destek Koordinatörlüğü ile iletişime geçebilirsiniz.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5486400" y="731520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İletişim ve Faydalı Kaynaklar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5486400" y="1280160"/>
            <a:ext cx="914400" cy="4572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0" y="1417320"/>
            <a:ext cx="6400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Başvurunuzu birlikte şekillendirelim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486400" y="1965960"/>
            <a:ext cx="621792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623560" y="196596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 Program Sayfası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458200" y="196596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tubitak.gov.tr → TEYDEB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486400" y="2468880"/>
            <a:ext cx="621792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623560" y="246888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PRODİS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8458200" y="246888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eteydeb.tubitak.gov.tr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486400" y="2971800"/>
            <a:ext cx="621792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623560" y="297180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AGY101 Form ve Kılavuzu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8458200" y="297180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TEYDEB sayfasından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486400" y="3474720"/>
            <a:ext cx="621792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623560" y="347472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8458200" y="347472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arbis.tubitak.gov.tr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5486400" y="4206240"/>
            <a:ext cx="6217920" cy="233172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4" name="Text 22"/>
          <p:cNvSpPr/>
          <p:nvPr/>
        </p:nvSpPr>
        <p:spPr>
          <a:xfrm>
            <a:off x="5669280" y="4343400"/>
            <a:ext cx="5943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FFF2C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DOĞRUDAN İLETİŞİM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5669280" y="4754880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TÜBİTAK Çağrı Merkezi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669280" y="4983480"/>
            <a:ext cx="5943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444 66 90</a:t>
            </a:r>
            <a:endParaRPr lang="en-US" sz="2000" dirty="0"/>
          </a:p>
        </p:txBody>
      </p:sp>
      <p:sp>
        <p:nvSpPr>
          <p:cNvPr id="27" name="Text 25"/>
          <p:cNvSpPr/>
          <p:nvPr/>
        </p:nvSpPr>
        <p:spPr>
          <a:xfrm>
            <a:off x="5669280" y="5440680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0BCD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Program E-Posta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5669280" y="5669280"/>
            <a:ext cx="5943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1507@tubitak.gov.tr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5669280" y="6080760"/>
            <a:ext cx="5943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F2C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ARDEK · ardek.karabuk.edu.tr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40/40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5/40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Süresi ve Bütçesi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Madde 6 ve 7 — Temel parametreler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2057400"/>
            <a:ext cx="566928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2057400"/>
            <a:ext cx="5669280" cy="4572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365760" y="2057400"/>
            <a:ext cx="5669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SÜRESİ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65760" y="2606040"/>
            <a:ext cx="5669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18</a:t>
            </a:r>
            <a:endParaRPr lang="en-US" sz="8000" dirty="0"/>
          </a:p>
        </p:txBody>
      </p:sp>
      <p:sp>
        <p:nvSpPr>
          <p:cNvPr id="15" name="Text 13"/>
          <p:cNvSpPr/>
          <p:nvPr/>
        </p:nvSpPr>
        <p:spPr>
          <a:xfrm>
            <a:off x="365760" y="3703320"/>
            <a:ext cx="5669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400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48640" y="4160520"/>
            <a:ext cx="5303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fazla · %25 uzatım opsiyonu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6336792" y="2057400"/>
            <a:ext cx="566928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336792" y="2057400"/>
            <a:ext cx="5669280" cy="457200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9" name="Text 17"/>
          <p:cNvSpPr/>
          <p:nvPr/>
        </p:nvSpPr>
        <p:spPr>
          <a:xfrm>
            <a:off x="6336792" y="2057400"/>
            <a:ext cx="5669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kern="0" spc="4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BÜTÇESİ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336792" y="2606040"/>
            <a:ext cx="5669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3.500.000</a:t>
            </a:r>
            <a:endParaRPr lang="en-US" sz="5600" dirty="0"/>
          </a:p>
        </p:txBody>
      </p:sp>
      <p:sp>
        <p:nvSpPr>
          <p:cNvPr id="21" name="Text 19"/>
          <p:cNvSpPr/>
          <p:nvPr/>
        </p:nvSpPr>
        <p:spPr>
          <a:xfrm>
            <a:off x="6336792" y="3703320"/>
            <a:ext cx="5669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400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TL TOPLAM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519672" y="4160520"/>
            <a:ext cx="5303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üst limit — bütçe dahil · PTI ve kurum hissesi hariç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365760" y="4663440"/>
            <a:ext cx="5669280" cy="17373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365760" y="4663440"/>
            <a:ext cx="5669280" cy="365760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5" name="Text 23"/>
          <p:cNvSpPr/>
          <p:nvPr/>
        </p:nvSpPr>
        <p:spPr>
          <a:xfrm>
            <a:off x="365760" y="4663440"/>
            <a:ext cx="5669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3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DESTEK ORANI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365760" y="5074920"/>
            <a:ext cx="56692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%75</a:t>
            </a:r>
            <a:endParaRPr lang="en-US" sz="4800" dirty="0"/>
          </a:p>
        </p:txBody>
      </p:sp>
      <p:sp>
        <p:nvSpPr>
          <p:cNvPr id="27" name="Text 25"/>
          <p:cNvSpPr/>
          <p:nvPr/>
        </p:nvSpPr>
        <p:spPr>
          <a:xfrm>
            <a:off x="548640" y="5989320"/>
            <a:ext cx="5303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dönem üst sınırı · hibe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6336792" y="4663440"/>
            <a:ext cx="5669280" cy="173736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336792" y="4663440"/>
            <a:ext cx="5669280" cy="365760"/>
          </a:xfrm>
          <a:prstGeom prst="rect">
            <a:avLst/>
          </a:prstGeom>
          <a:solidFill>
            <a:srgbClr val="BF8F00"/>
          </a:solidFill>
          <a:ln/>
        </p:spPr>
      </p:sp>
      <p:sp>
        <p:nvSpPr>
          <p:cNvPr id="30" name="Text 28"/>
          <p:cNvSpPr/>
          <p:nvPr/>
        </p:nvSpPr>
        <p:spPr>
          <a:xfrm>
            <a:off x="6336792" y="4663440"/>
            <a:ext cx="5669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30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MAKSİMUM EK PUAN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6336792" y="5074920"/>
            <a:ext cx="56692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+10</a:t>
            </a:r>
            <a:endParaRPr lang="en-US" sz="4800" dirty="0"/>
          </a:p>
        </p:txBody>
      </p:sp>
      <p:sp>
        <p:nvSpPr>
          <p:cNvPr id="32" name="Text 30"/>
          <p:cNvSpPr/>
          <p:nvPr/>
        </p:nvSpPr>
        <p:spPr>
          <a:xfrm>
            <a:off x="6519672" y="5989320"/>
            <a:ext cx="53035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+5 Ticarileşme · +5 Öncelikli Alan</a:t>
            </a:r>
            <a:endParaRPr lang="en-US" sz="1000" dirty="0"/>
          </a:p>
        </p:txBody>
      </p:sp>
      <p:sp>
        <p:nvSpPr>
          <p:cNvPr id="33" name="Text 31"/>
          <p:cNvSpPr/>
          <p:nvPr/>
        </p:nvSpPr>
        <p:spPr>
          <a:xfrm>
            <a:off x="365760" y="6492240"/>
            <a:ext cx="114574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2026 yılı 1. dönemi verileri — yıllık bütçe sınırlaması yoktur.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6/40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2026/1 Çağrı Takvimi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Çağrı açılışı 01.01.2026 — kapanış 30.03.2026 saat 23:59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1371600" y="3474720"/>
            <a:ext cx="9445752" cy="0"/>
          </a:xfrm>
          <a:prstGeom prst="line">
            <a:avLst/>
          </a:prstGeom>
          <a:noFill/>
          <a:ln w="25400">
            <a:solidFill>
              <a:srgbClr val="1B3C6B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188720" y="3291840"/>
            <a:ext cx="365760" cy="365760"/>
          </a:xfrm>
          <a:prstGeom prst="ellipse">
            <a:avLst/>
          </a:prstGeom>
          <a:solidFill>
            <a:srgbClr val="1B3C6B"/>
          </a:solidFill>
          <a:ln w="38100">
            <a:solidFill>
              <a:srgbClr val="FFFFF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-989838" y="2468880"/>
            <a:ext cx="47228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01.01.2026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-989838" y="2880360"/>
            <a:ext cx="472287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2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ÇAĞRI AÇILIŞ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-806958" y="3794760"/>
            <a:ext cx="43571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Sistem başvurulara açılır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5911596" y="3291840"/>
            <a:ext cx="365760" cy="365760"/>
          </a:xfrm>
          <a:prstGeom prst="ellipse">
            <a:avLst/>
          </a:prstGeom>
          <a:solidFill>
            <a:srgbClr val="1B3C6B"/>
          </a:solidFill>
          <a:ln w="38100">
            <a:solidFill>
              <a:srgbClr val="FFFFF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733038" y="2468880"/>
            <a:ext cx="47228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26.03.2026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3733038" y="2880360"/>
            <a:ext cx="472287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2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 KAYIT SON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915918" y="3794760"/>
            <a:ext cx="43571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23:59 — daha önce ön kayıt yapanlar atlar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10634472" y="3291840"/>
            <a:ext cx="365760" cy="36576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FF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455914" y="2468880"/>
            <a:ext cx="47228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000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30.03.2026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8455914" y="2880360"/>
            <a:ext cx="472287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kern="0" spc="2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ÇAĞRI KAPANIŞ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8638794" y="3794760"/>
            <a:ext cx="43571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23:59 — son e-imzalı gönderim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365760" y="5074920"/>
            <a:ext cx="11457432" cy="1417320"/>
          </a:xfrm>
          <a:prstGeom prst="rect">
            <a:avLst/>
          </a:prstGeom>
          <a:solidFill>
            <a:srgbClr val="FFF2CC"/>
          </a:solidFill>
          <a:ln/>
        </p:spPr>
      </p:sp>
      <p:sp>
        <p:nvSpPr>
          <p:cNvPr id="25" name="Text 23"/>
          <p:cNvSpPr/>
          <p:nvPr/>
        </p:nvSpPr>
        <p:spPr>
          <a:xfrm>
            <a:off x="548640" y="5166360"/>
            <a:ext cx="10972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KRİTİK HATIRLATMALAR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731520" y="5486400"/>
            <a:ext cx="1072591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E-imza geçerlilik süresi çağrı kapanışına kadar bitmemeli — gerekirse yenileyin.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Sistem hatası: çağrı kapanışından sonraki 15 gün içinde Başkanlığa dilekçe iletilmeli.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Ön kayıt evrakı çağrı kapanışından en az 1 iş günü öncesinde TÜBİTAK'a ulaşmalıdır.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7/40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Başvuru Sayısı Üst Limiti — 2026/1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başına en fazla 2 tekil başvuru · 1507 ve 1501 birleşik sayılır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2011680"/>
            <a:ext cx="4937760" cy="4297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2011680"/>
            <a:ext cx="493776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365760" y="2148840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5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BAŞINA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365760" y="2560320"/>
            <a:ext cx="493776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22000" dirty="0"/>
          </a:p>
        </p:txBody>
      </p:sp>
      <p:sp>
        <p:nvSpPr>
          <p:cNvPr id="15" name="Text 13"/>
          <p:cNvSpPr/>
          <p:nvPr/>
        </p:nvSpPr>
        <p:spPr>
          <a:xfrm>
            <a:off x="365760" y="548640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TEKİL PROJE ÖNERİSİ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65760" y="5852160"/>
            <a:ext cx="49377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(1507 ve 1501 birleşik)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5577840" y="2011680"/>
            <a:ext cx="6217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OLASI KOMBİNASYONLAR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5577840" y="2423160"/>
            <a:ext cx="621792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715000" y="249631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5715000" y="271576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6400800" y="265176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6812280" y="249631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6812280" y="271576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</a:t>
            </a:r>
            <a:endParaRPr lang="en-US" sz="2600" dirty="0"/>
          </a:p>
        </p:txBody>
      </p:sp>
      <p:sp>
        <p:nvSpPr>
          <p:cNvPr id="24" name="Text 22"/>
          <p:cNvSpPr/>
          <p:nvPr/>
        </p:nvSpPr>
        <p:spPr>
          <a:xfrm>
            <a:off x="7589520" y="2651760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Sadece 1507'ye iki başvuru</a:t>
            </a:r>
            <a:endParaRPr lang="en-US" sz="1300" dirty="0"/>
          </a:p>
        </p:txBody>
      </p:sp>
      <p:sp>
        <p:nvSpPr>
          <p:cNvPr id="25" name="Shape 23"/>
          <p:cNvSpPr/>
          <p:nvPr/>
        </p:nvSpPr>
        <p:spPr>
          <a:xfrm>
            <a:off x="5577840" y="3429000"/>
            <a:ext cx="621792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5715000" y="350215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5715000" y="372160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2600" dirty="0"/>
          </a:p>
        </p:txBody>
      </p:sp>
      <p:sp>
        <p:nvSpPr>
          <p:cNvPr id="28" name="Text 26"/>
          <p:cNvSpPr/>
          <p:nvPr/>
        </p:nvSpPr>
        <p:spPr>
          <a:xfrm>
            <a:off x="6400800" y="365760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</a:t>
            </a:r>
            <a:endParaRPr lang="en-US" sz="2200" dirty="0"/>
          </a:p>
        </p:txBody>
      </p:sp>
      <p:sp>
        <p:nvSpPr>
          <p:cNvPr id="29" name="Text 27"/>
          <p:cNvSpPr/>
          <p:nvPr/>
        </p:nvSpPr>
        <p:spPr>
          <a:xfrm>
            <a:off x="6812280" y="350215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6812280" y="372160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2600" dirty="0"/>
          </a:p>
        </p:txBody>
      </p:sp>
      <p:sp>
        <p:nvSpPr>
          <p:cNvPr id="31" name="Text 29"/>
          <p:cNvSpPr/>
          <p:nvPr/>
        </p:nvSpPr>
        <p:spPr>
          <a:xfrm>
            <a:off x="7589520" y="3657600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Birer başvuru ile her iki programa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5577840" y="4434840"/>
            <a:ext cx="6217920" cy="86868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5715000" y="450799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1507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5715000" y="472744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</a:t>
            </a:r>
            <a:endParaRPr lang="en-US" sz="2600" dirty="0"/>
          </a:p>
        </p:txBody>
      </p:sp>
      <p:sp>
        <p:nvSpPr>
          <p:cNvPr id="35" name="Text 33"/>
          <p:cNvSpPr/>
          <p:nvPr/>
        </p:nvSpPr>
        <p:spPr>
          <a:xfrm>
            <a:off x="6400800" y="466344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+</a:t>
            </a:r>
            <a:endParaRPr lang="en-US" sz="2200" dirty="0"/>
          </a:p>
        </p:txBody>
      </p:sp>
      <p:sp>
        <p:nvSpPr>
          <p:cNvPr id="36" name="Text 34"/>
          <p:cNvSpPr/>
          <p:nvPr/>
        </p:nvSpPr>
        <p:spPr>
          <a:xfrm>
            <a:off x="6812280" y="4507992"/>
            <a:ext cx="640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1501</a:t>
            </a:r>
            <a:endParaRPr lang="en-US" sz="1000" dirty="0"/>
          </a:p>
        </p:txBody>
      </p:sp>
      <p:sp>
        <p:nvSpPr>
          <p:cNvPr id="37" name="Text 35"/>
          <p:cNvSpPr/>
          <p:nvPr/>
        </p:nvSpPr>
        <p:spPr>
          <a:xfrm>
            <a:off x="6812280" y="4727448"/>
            <a:ext cx="640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2600" dirty="0"/>
          </a:p>
        </p:txBody>
      </p:sp>
      <p:sp>
        <p:nvSpPr>
          <p:cNvPr id="38" name="Text 36"/>
          <p:cNvSpPr/>
          <p:nvPr/>
        </p:nvSpPr>
        <p:spPr>
          <a:xfrm>
            <a:off x="7589520" y="4663440"/>
            <a:ext cx="4114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Sadece 1501'e iki başvuru</a:t>
            </a:r>
            <a:endParaRPr lang="en-US" sz="1300" dirty="0"/>
          </a:p>
        </p:txBody>
      </p:sp>
      <p:sp>
        <p:nvSpPr>
          <p:cNvPr id="39" name="Shape 37"/>
          <p:cNvSpPr/>
          <p:nvPr/>
        </p:nvSpPr>
        <p:spPr>
          <a:xfrm>
            <a:off x="5577840" y="5486400"/>
            <a:ext cx="6217920" cy="868680"/>
          </a:xfrm>
          <a:prstGeom prst="rect">
            <a:avLst/>
          </a:prstGeom>
          <a:solidFill>
            <a:srgbClr val="FFF2CC"/>
          </a:solidFill>
          <a:ln/>
        </p:spPr>
      </p:sp>
      <p:sp>
        <p:nvSpPr>
          <p:cNvPr id="40" name="Text 38"/>
          <p:cNvSpPr/>
          <p:nvPr/>
        </p:nvSpPr>
        <p:spPr>
          <a:xfrm>
            <a:off x="5715000" y="5577840"/>
            <a:ext cx="5989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Ortaklı başvurular için ÜST LİMİT UYGULANMAZ. </a:t>
            </a: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taslak bile kotaya sayılır — kullanmayacağınız taslakları silin.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8/40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Ortak Başvurular — Mekanizma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Madde 16 — Birden fazla KOBİ'nin TEK proje başvurusu altında işbirliği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2011680"/>
            <a:ext cx="5605272" cy="1920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201168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Shape 11"/>
          <p:cNvSpPr/>
          <p:nvPr/>
        </p:nvSpPr>
        <p:spPr>
          <a:xfrm>
            <a:off x="548640" y="2194560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21945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143000" y="2240280"/>
            <a:ext cx="46908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Tek Form, Ayrı Bütçeler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594360" y="2743200"/>
            <a:ext cx="514807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kuruluş için faaliyetler ve bütçeler ayrı hazırlanır. Ortaklar arasında ticari ortaklık zorunluluğu yoktur.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6153912" y="2011680"/>
            <a:ext cx="5605272" cy="1920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153912" y="201168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9" name="Shape 17"/>
          <p:cNvSpPr/>
          <p:nvPr/>
        </p:nvSpPr>
        <p:spPr>
          <a:xfrm>
            <a:off x="6336792" y="2194560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0" name="Text 18"/>
          <p:cNvSpPr/>
          <p:nvPr/>
        </p:nvSpPr>
        <p:spPr>
          <a:xfrm>
            <a:off x="6336792" y="21945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6931152" y="2240280"/>
            <a:ext cx="46908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Muhatap Kuruluş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382512" y="2743200"/>
            <a:ext cx="514807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Sözleşmede bir kuruluş muhatap olarak belirtilir. Ödeme bildirimi ve destek karar yazıları hariç tüm yazışmalar bu kuruluşla yapılır.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365760" y="4160520"/>
            <a:ext cx="5605272" cy="1920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365760" y="416052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25" name="Shape 23"/>
          <p:cNvSpPr/>
          <p:nvPr/>
        </p:nvSpPr>
        <p:spPr>
          <a:xfrm>
            <a:off x="548640" y="4343400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6" name="Text 24"/>
          <p:cNvSpPr/>
          <p:nvPr/>
        </p:nvSpPr>
        <p:spPr>
          <a:xfrm>
            <a:off x="548640" y="43434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3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1143000" y="4389120"/>
            <a:ext cx="46908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Dönemsel Destekleme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594360" y="4892040"/>
            <a:ext cx="514807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ortağa harcamaları karşılığında destek oranı AYRI AYRI hesaplanır ve ayrı ayrı destekleme yapılır.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6153912" y="4160520"/>
            <a:ext cx="5605272" cy="19202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153912" y="4160520"/>
            <a:ext cx="5605272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31" name="Shape 29"/>
          <p:cNvSpPr/>
          <p:nvPr/>
        </p:nvSpPr>
        <p:spPr>
          <a:xfrm>
            <a:off x="6336792" y="4343400"/>
            <a:ext cx="457200" cy="45720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32" name="Text 30"/>
          <p:cNvSpPr/>
          <p:nvPr/>
        </p:nvSpPr>
        <p:spPr>
          <a:xfrm>
            <a:off x="6336792" y="43434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4</a:t>
            </a:r>
            <a:endParaRPr lang="en-US" sz="1800" dirty="0"/>
          </a:p>
        </p:txBody>
      </p:sp>
      <p:sp>
        <p:nvSpPr>
          <p:cNvPr id="33" name="Text 31"/>
          <p:cNvSpPr/>
          <p:nvPr/>
        </p:nvSpPr>
        <p:spPr>
          <a:xfrm>
            <a:off x="6931152" y="4389120"/>
            <a:ext cx="46908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 Sorumluluğu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6382512" y="4892040"/>
            <a:ext cx="514807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Ticarileşmeden sorumlu firmalar Ticarileşme Planında belirtilir. Bir projede en fazla 3 firma ayrı ayrı Ticarileşme Raporu sunabilir.</a:t>
            </a:r>
            <a:endParaRPr lang="en-US" sz="1100" dirty="0"/>
          </a:p>
        </p:txBody>
      </p:sp>
      <p:sp>
        <p:nvSpPr>
          <p:cNvPr id="35" name="Shape 33"/>
          <p:cNvSpPr/>
          <p:nvPr/>
        </p:nvSpPr>
        <p:spPr>
          <a:xfrm>
            <a:off x="365760" y="6355080"/>
            <a:ext cx="11457432" cy="411480"/>
          </a:xfrm>
          <a:prstGeom prst="rect">
            <a:avLst/>
          </a:prstGeom>
          <a:solidFill>
            <a:srgbClr val="FFF2CC"/>
          </a:solidFill>
          <a:ln/>
        </p:spPr>
      </p:sp>
      <p:sp>
        <p:nvSpPr>
          <p:cNvPr id="36" name="Text 34"/>
          <p:cNvSpPr/>
          <p:nvPr/>
        </p:nvSpPr>
        <p:spPr>
          <a:xfrm>
            <a:off x="502920" y="6373368"/>
            <a:ext cx="11183112" cy="3749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Her ortak ayrı ön kayıt yaptırır. Ortak eklenmesi/çıkarılması GYK değerlendirmesine tabidir.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16459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KARABÜK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274320" y="347472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ÜNİVERSİTESİ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1417320" y="164592"/>
            <a:ext cx="0" cy="411480"/>
          </a:xfrm>
          <a:prstGeom prst="line">
            <a:avLst/>
          </a:prstGeom>
          <a:noFill/>
          <a:ln w="12700">
            <a:solidFill>
              <a:srgbClr val="1B3C6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508760" y="274320"/>
            <a:ext cx="5486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3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ARAŞTIRMA DESTEK KOORDİNATÖRLÜĞÜ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274320" y="685800"/>
            <a:ext cx="11640312" cy="0"/>
          </a:xfrm>
          <a:prstGeom prst="line">
            <a:avLst/>
          </a:prstGeom>
          <a:noFill/>
          <a:ln w="9525">
            <a:solidFill>
              <a:srgbClr val="1B3C6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1091672" y="6492240"/>
            <a:ext cx="8229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9/40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74320" y="868680"/>
            <a:ext cx="1164031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Ekibi: Yürütücü ve Personel Şartları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274320" y="1389888"/>
            <a:ext cx="502920" cy="3657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0" name="Text 8"/>
          <p:cNvSpPr/>
          <p:nvPr/>
        </p:nvSpPr>
        <p:spPr>
          <a:xfrm>
            <a:off x="274320" y="1463040"/>
            <a:ext cx="116403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Madde 9 — Yürütücü ve personel için zorunlu nitelikler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65760" y="1965960"/>
            <a:ext cx="566928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65760" y="1965960"/>
            <a:ext cx="5669280" cy="36576"/>
          </a:xfrm>
          <a:prstGeom prst="rect">
            <a:avLst/>
          </a:prstGeom>
          <a:solidFill>
            <a:srgbClr val="1B3C6B"/>
          </a:solidFill>
          <a:ln/>
        </p:spPr>
      </p:sp>
      <p:sp>
        <p:nvSpPr>
          <p:cNvPr id="13" name="Text 11"/>
          <p:cNvSpPr/>
          <p:nvPr/>
        </p:nvSpPr>
        <p:spPr>
          <a:xfrm>
            <a:off x="502920" y="2057400"/>
            <a:ext cx="5394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1B3C6B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YÜRÜTÜCÜSÜ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02920" y="2587752"/>
            <a:ext cx="137160" cy="13716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5" name="Text 13"/>
          <p:cNvSpPr/>
          <p:nvPr/>
        </p:nvSpPr>
        <p:spPr>
          <a:xfrm>
            <a:off x="731520" y="2542032"/>
            <a:ext cx="5120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Personeli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31520" y="2834640"/>
            <a:ext cx="5120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Bordrolu personel. Bilimsel/teknik yürütme, raporlar ve harcamaların uygunluğundan sorumlu.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02920" y="3502152"/>
            <a:ext cx="137160" cy="13716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8" name="Text 16"/>
          <p:cNvSpPr/>
          <p:nvPr/>
        </p:nvSpPr>
        <p:spPr>
          <a:xfrm>
            <a:off x="731520" y="3456432"/>
            <a:ext cx="5120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Lisans Derecesi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731520" y="3749040"/>
            <a:ext cx="5120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konusu ile ilgili en az lisans. Farklı alan ise deneyim özgeçmişte detaylandırılır.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02920" y="4416552"/>
            <a:ext cx="137160" cy="13716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1" name="Text 19"/>
          <p:cNvSpPr/>
          <p:nvPr/>
        </p:nvSpPr>
        <p:spPr>
          <a:xfrm>
            <a:off x="731520" y="4370832"/>
            <a:ext cx="5120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Kuruluş Adına Yetki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731520" y="4663440"/>
            <a:ext cx="5120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Yazışmaları yürütür. Ayrı mali sorumlu belirlenmedikçe bu görev de yürütücüye aittir.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502920" y="5330952"/>
            <a:ext cx="137160" cy="137160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24" name="Text 22"/>
          <p:cNvSpPr/>
          <p:nvPr/>
        </p:nvSpPr>
        <p:spPr>
          <a:xfrm>
            <a:off x="731520" y="5285232"/>
            <a:ext cx="5120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Birden Fazla Proje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731520" y="5577840"/>
            <a:ext cx="5120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95959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Aylık toplam beyan süresi 30 günü geçemez. Kısmi zamanlı çalışmada kısmi süre üst sınır.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6217920" y="1965960"/>
            <a:ext cx="5605272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BFBFBF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217920" y="1965960"/>
            <a:ext cx="5605272" cy="36576"/>
          </a:xfrm>
          <a:prstGeom prst="rect">
            <a:avLst/>
          </a:prstGeom>
          <a:solidFill>
            <a:srgbClr val="548235"/>
          </a:solidFill>
          <a:ln/>
        </p:spPr>
      </p:sp>
      <p:sp>
        <p:nvSpPr>
          <p:cNvPr id="28" name="Text 26"/>
          <p:cNvSpPr/>
          <p:nvPr/>
        </p:nvSpPr>
        <p:spPr>
          <a:xfrm>
            <a:off x="6355080" y="2057400"/>
            <a:ext cx="5349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548235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PROJE PERSONELİ — TEMEL ŞARTLAR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6355080" y="2560320"/>
            <a:ext cx="534924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 az 4 yıllık lisans + kuruluşta kadrolu / tam zamanlı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Türkiye'de ikamet etme zorunluluğu (yurt dışı araştırmacı hariç)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ARBİS kaydı güncel ve eksiksiz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Nitelikli Elektronik Sertifika sahibi (yurt dışı araştırmacı hariç)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■"/>
            </a:pPr>
            <a:r>
              <a:rPr lang="en-US" sz="12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Yabancı uyruklu ise Türkiye'de bir kurumda görev yapmalı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6355080" y="4983480"/>
            <a:ext cx="5349240" cy="1280160"/>
          </a:xfrm>
          <a:prstGeom prst="rect">
            <a:avLst/>
          </a:prstGeom>
          <a:solidFill>
            <a:srgbClr val="FFF2CC"/>
          </a:solidFill>
          <a:ln/>
        </p:spPr>
      </p:sp>
      <p:sp>
        <p:nvSpPr>
          <p:cNvPr id="31" name="Text 29"/>
          <p:cNvSpPr/>
          <p:nvPr/>
        </p:nvSpPr>
        <p:spPr>
          <a:xfrm>
            <a:off x="6446520" y="5074920"/>
            <a:ext cx="5166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BF8F00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FİKİR SAHİBİ TEŞVİK ÖDÜLÜ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6446520" y="5349240"/>
            <a:ext cx="51663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1F1F1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Başarıyla tamamlanan projelerde firma ortağı/YK üyesi olmayan ve proje süresince kuruluşta çalışan fikir sahibi araştırmacıya YK kararıyla teşvik ödülü verilir. Başvuruda beyan edilmemişse sonradan eklenemez.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TÜBİTAK 1507 KOBİ Ar-Ge Başlangıç Destek Programı — Başvuru Rehberi</dc:title>
  <dc:subject>PptxGenJS Presentation</dc:subject>
  <dc:creator>Karabük Üniversitesi ARDEK</dc:creator>
  <cp:lastModifiedBy>bilge kaan özdemir</cp:lastModifiedBy>
  <cp:revision>2</cp:revision>
  <dcterms:created xsi:type="dcterms:W3CDTF">2026-05-16T22:06:52Z</dcterms:created>
  <dcterms:modified xsi:type="dcterms:W3CDTF">2026-05-16T22:16:58Z</dcterms:modified>
</cp:coreProperties>
</file>